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311" r:id="rId11"/>
    <p:sldId id="312" r:id="rId12"/>
    <p:sldId id="271" r:id="rId13"/>
    <p:sldId id="272" r:id="rId14"/>
    <p:sldId id="273" r:id="rId15"/>
    <p:sldId id="274" r:id="rId16"/>
    <p:sldId id="275" r:id="rId17"/>
    <p:sldId id="309" r:id="rId18"/>
    <p:sldId id="276" r:id="rId19"/>
    <p:sldId id="277" r:id="rId20"/>
    <p:sldId id="278" r:id="rId21"/>
    <p:sldId id="279" r:id="rId22"/>
    <p:sldId id="280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82" r:id="rId32"/>
    <p:sldId id="281" r:id="rId33"/>
    <p:sldId id="292" r:id="rId34"/>
    <p:sldId id="293" r:id="rId35"/>
    <p:sldId id="297" r:id="rId36"/>
    <p:sldId id="294" r:id="rId37"/>
    <p:sldId id="295" r:id="rId38"/>
    <p:sldId id="296" r:id="rId39"/>
    <p:sldId id="299" r:id="rId40"/>
    <p:sldId id="300" r:id="rId41"/>
    <p:sldId id="301" r:id="rId42"/>
    <p:sldId id="302" r:id="rId43"/>
    <p:sldId id="303" r:id="rId44"/>
    <p:sldId id="308" r:id="rId45"/>
    <p:sldId id="304" r:id="rId46"/>
    <p:sldId id="305" r:id="rId47"/>
    <p:sldId id="306" r:id="rId48"/>
    <p:sldId id="307" r:id="rId49"/>
    <p:sldId id="298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F"/>
    <a:srgbClr val="33A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94" autoAdjust="0"/>
  </p:normalViewPr>
  <p:slideViewPr>
    <p:cSldViewPr>
      <p:cViewPr varScale="1">
        <p:scale>
          <a:sx n="74" d="100"/>
          <a:sy n="74" d="100"/>
        </p:scale>
        <p:origin x="51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6600" spc="-6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9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12001500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12001500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3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600" b="0" cap="all" spc="-6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1500" b="0" cap="all" spc="9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350" b="0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350" b="0" kern="1200" cap="all" spc="75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500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500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2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fld id="{76DF0037-61D0-4345-B3A9-114CAA3B3BA9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8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5" y="5824646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2"/>
                </a:solidFill>
              </a:defRPr>
            </a:lvl1pPr>
          </a:lstStyle>
          <a:p>
            <a:fld id="{3B6BC7AB-3C80-40DB-8CE4-65E94A3F2B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12001500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12001500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sz="2700" kern="1200" cap="all" spc="-4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1" hangingPunct="1">
        <a:spcBef>
          <a:spcPct val="20000"/>
        </a:spcBef>
        <a:spcAft>
          <a:spcPts val="450"/>
        </a:spcAft>
        <a:buFont typeface="Arial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55640" y="3314134"/>
            <a:ext cx="6241622" cy="1225860"/>
          </a:xfrm>
        </p:spPr>
        <p:txBody>
          <a:bodyPr>
            <a:noAutofit/>
          </a:bodyPr>
          <a:lstStyle/>
          <a:p>
            <a:pPr algn="ctr"/>
            <a:r>
              <a:rPr lang="ko-KR" altLang="en-US" sz="5400" b="1" dirty="0" smtClean="0">
                <a:solidFill>
                  <a:schemeClr val="tx1"/>
                </a:solidFill>
              </a:rPr>
              <a:t>렌터카 예약 시스템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904" y="1052736"/>
            <a:ext cx="570442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/>
          <p:cNvSpPr/>
          <p:nvPr/>
        </p:nvSpPr>
        <p:spPr>
          <a:xfrm>
            <a:off x="2495600" y="385012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928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55168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Usecase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diagram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4" name="그룹 115"/>
          <p:cNvGrpSpPr/>
          <p:nvPr/>
        </p:nvGrpSpPr>
        <p:grpSpPr>
          <a:xfrm>
            <a:off x="2855640" y="2854146"/>
            <a:ext cx="990608" cy="1162776"/>
            <a:chOff x="270924" y="3321353"/>
            <a:chExt cx="990608" cy="1162776"/>
          </a:xfrm>
        </p:grpSpPr>
        <p:pic>
          <p:nvPicPr>
            <p:cNvPr id="35" name="그림 34" descr="use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153" y="3321353"/>
              <a:ext cx="841828" cy="84182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70924" y="4114797"/>
              <a:ext cx="990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HY그래픽" pitchFamily="18" charset="-127"/>
                  <a:ea typeface="HY그래픽" pitchFamily="18" charset="-127"/>
                </a:rPr>
                <a:t>회원</a:t>
              </a:r>
              <a:endParaRPr lang="ko-KR" altLang="en-US" dirty="0">
                <a:latin typeface="HY그래픽" pitchFamily="18" charset="-127"/>
                <a:ea typeface="HY그래픽" pitchFamily="18" charset="-127"/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4151784" y="3024278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896200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수정</a:t>
            </a:r>
            <a:r>
              <a:rPr lang="en-US" altLang="ko-KR" sz="150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취소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23992" y="2182450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예약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023992" y="3549392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커뮤니</a:t>
            </a:r>
            <a:r>
              <a:rPr lang="ko-KR" altLang="en-US" sz="15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티</a:t>
            </a:r>
          </a:p>
        </p:txBody>
      </p:sp>
      <p:sp>
        <p:nvSpPr>
          <p:cNvPr id="49" name="타원 48"/>
          <p:cNvSpPr/>
          <p:nvPr/>
        </p:nvSpPr>
        <p:spPr>
          <a:xfrm>
            <a:off x="6023992" y="4907019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로그아웃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888215" y="4221088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서울 여행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888215" y="315875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전국여</a:t>
            </a:r>
            <a:r>
              <a:rPr lang="ko-KR" altLang="en-US" sz="15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행</a:t>
            </a:r>
          </a:p>
        </p:txBody>
      </p:sp>
      <p:sp>
        <p:nvSpPr>
          <p:cNvPr id="52" name="타원 51"/>
          <p:cNvSpPr/>
          <p:nvPr/>
        </p:nvSpPr>
        <p:spPr>
          <a:xfrm>
            <a:off x="9903871" y="2164212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결제</a:t>
            </a:r>
            <a:r>
              <a:rPr lang="en-US" altLang="ko-KR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취소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059543" y="2182450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확인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023992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마이페</a:t>
            </a:r>
            <a:endParaRPr lang="en-US" altLang="ko-KR" sz="1500" dirty="0" smtClean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이지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9903871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회원 정보</a:t>
            </a:r>
            <a:endParaRPr lang="en-US" altLang="ko-KR" sz="1500" dirty="0" smtClean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수</a:t>
            </a:r>
            <a:r>
              <a:rPr lang="ko-KR" altLang="en-US" sz="15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정</a:t>
            </a:r>
          </a:p>
        </p:txBody>
      </p:sp>
      <p:cxnSp>
        <p:nvCxnSpPr>
          <p:cNvPr id="80" name="직선 연결선 79"/>
          <p:cNvCxnSpPr/>
          <p:nvPr/>
        </p:nvCxnSpPr>
        <p:spPr>
          <a:xfrm flipV="1">
            <a:off x="3678409" y="3351687"/>
            <a:ext cx="469581" cy="843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37" idx="6"/>
            <a:endCxn id="48" idx="2"/>
          </p:cNvCxnSpPr>
          <p:nvPr/>
        </p:nvCxnSpPr>
        <p:spPr>
          <a:xfrm>
            <a:off x="5746518" y="3360126"/>
            <a:ext cx="277474" cy="52511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37" idx="6"/>
            <a:endCxn id="49" idx="2"/>
          </p:cNvCxnSpPr>
          <p:nvPr/>
        </p:nvCxnSpPr>
        <p:spPr>
          <a:xfrm>
            <a:off x="5746518" y="3360126"/>
            <a:ext cx="277474" cy="188274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48" idx="6"/>
            <a:endCxn id="50" idx="2"/>
          </p:cNvCxnSpPr>
          <p:nvPr/>
        </p:nvCxnSpPr>
        <p:spPr>
          <a:xfrm>
            <a:off x="7618726" y="3885240"/>
            <a:ext cx="269489" cy="67169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48" idx="6"/>
            <a:endCxn id="51" idx="2"/>
          </p:cNvCxnSpPr>
          <p:nvPr/>
        </p:nvCxnSpPr>
        <p:spPr>
          <a:xfrm flipV="1">
            <a:off x="7618726" y="3494601"/>
            <a:ext cx="269489" cy="39063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37" idx="6"/>
            <a:endCxn id="39" idx="2"/>
          </p:cNvCxnSpPr>
          <p:nvPr/>
        </p:nvCxnSpPr>
        <p:spPr>
          <a:xfrm flipV="1">
            <a:off x="5746518" y="2518298"/>
            <a:ext cx="277474" cy="84182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37" idx="6"/>
            <a:endCxn id="54" idx="2"/>
          </p:cNvCxnSpPr>
          <p:nvPr/>
        </p:nvCxnSpPr>
        <p:spPr>
          <a:xfrm flipV="1">
            <a:off x="5746518" y="1204731"/>
            <a:ext cx="277474" cy="21553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54" idx="6"/>
            <a:endCxn id="38" idx="2"/>
          </p:cNvCxnSpPr>
          <p:nvPr/>
        </p:nvCxnSpPr>
        <p:spPr>
          <a:xfrm>
            <a:off x="7618726" y="1204731"/>
            <a:ext cx="277474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38" idx="6"/>
            <a:endCxn id="56" idx="2"/>
          </p:cNvCxnSpPr>
          <p:nvPr/>
        </p:nvCxnSpPr>
        <p:spPr>
          <a:xfrm>
            <a:off x="9490934" y="1204731"/>
            <a:ext cx="412937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39" idx="6"/>
            <a:endCxn id="53" idx="2"/>
          </p:cNvCxnSpPr>
          <p:nvPr/>
        </p:nvCxnSpPr>
        <p:spPr>
          <a:xfrm>
            <a:off x="7618726" y="2518298"/>
            <a:ext cx="440817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53" idx="6"/>
            <a:endCxn id="52" idx="2"/>
          </p:cNvCxnSpPr>
          <p:nvPr/>
        </p:nvCxnSpPr>
        <p:spPr>
          <a:xfrm flipV="1">
            <a:off x="9654277" y="2500060"/>
            <a:ext cx="249594" cy="1823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00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/>
          <p:cNvSpPr/>
          <p:nvPr/>
        </p:nvSpPr>
        <p:spPr>
          <a:xfrm>
            <a:off x="2495600" y="385012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928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55168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Usecase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diagram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4" name="그룹 115"/>
          <p:cNvGrpSpPr/>
          <p:nvPr/>
        </p:nvGrpSpPr>
        <p:grpSpPr>
          <a:xfrm>
            <a:off x="2855640" y="2854146"/>
            <a:ext cx="990608" cy="1162776"/>
            <a:chOff x="270924" y="3321353"/>
            <a:chExt cx="990608" cy="1162776"/>
          </a:xfrm>
        </p:grpSpPr>
        <p:pic>
          <p:nvPicPr>
            <p:cNvPr id="35" name="그림 34" descr="use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153" y="3321353"/>
              <a:ext cx="841828" cy="84182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70924" y="4114797"/>
              <a:ext cx="990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HY그래픽" pitchFamily="18" charset="-127"/>
                  <a:ea typeface="HY그래픽" pitchFamily="18" charset="-127"/>
                </a:rPr>
                <a:t>관리</a:t>
              </a:r>
              <a:r>
                <a:rPr lang="ko-KR" altLang="en-US" dirty="0">
                  <a:latin typeface="HY그래픽" pitchFamily="18" charset="-127"/>
                  <a:ea typeface="HY그래픽" pitchFamily="18" charset="-127"/>
                </a:rPr>
                <a:t>자</a:t>
              </a:r>
            </a:p>
          </p:txBody>
        </p:sp>
      </p:grpSp>
      <p:sp>
        <p:nvSpPr>
          <p:cNvPr id="37" name="타원 36"/>
          <p:cNvSpPr/>
          <p:nvPr/>
        </p:nvSpPr>
        <p:spPr>
          <a:xfrm>
            <a:off x="4151784" y="3024278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896200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수정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23992" y="2182450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리스트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023992" y="3549392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공지사항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023992" y="4907019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로그아웃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896200" y="3555155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수정</a:t>
            </a:r>
            <a:r>
              <a:rPr lang="en-US" altLang="ko-KR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삭제</a:t>
            </a:r>
            <a:endParaRPr lang="en-US" altLang="ko-KR" sz="1500" dirty="0" smtClean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조회</a:t>
            </a:r>
            <a:r>
              <a:rPr lang="en-US" altLang="ko-KR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등록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023992" y="868883"/>
            <a:ext cx="1594734" cy="671696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차량 등록</a:t>
            </a:r>
            <a:endParaRPr lang="ko-KR" altLang="en-US" sz="15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flipV="1">
            <a:off x="3678409" y="3351687"/>
            <a:ext cx="469581" cy="843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37" idx="6"/>
            <a:endCxn id="48" idx="2"/>
          </p:cNvCxnSpPr>
          <p:nvPr/>
        </p:nvCxnSpPr>
        <p:spPr>
          <a:xfrm>
            <a:off x="5746518" y="3360126"/>
            <a:ext cx="277474" cy="52511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37" idx="6"/>
            <a:endCxn id="49" idx="2"/>
          </p:cNvCxnSpPr>
          <p:nvPr/>
        </p:nvCxnSpPr>
        <p:spPr>
          <a:xfrm>
            <a:off x="5746518" y="3360126"/>
            <a:ext cx="277474" cy="188274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48" idx="6"/>
            <a:endCxn id="51" idx="2"/>
          </p:cNvCxnSpPr>
          <p:nvPr/>
        </p:nvCxnSpPr>
        <p:spPr>
          <a:xfrm>
            <a:off x="7618726" y="3885240"/>
            <a:ext cx="277474" cy="57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37" idx="6"/>
            <a:endCxn id="39" idx="2"/>
          </p:cNvCxnSpPr>
          <p:nvPr/>
        </p:nvCxnSpPr>
        <p:spPr>
          <a:xfrm flipV="1">
            <a:off x="5746518" y="2518298"/>
            <a:ext cx="277474" cy="84182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37" idx="6"/>
            <a:endCxn id="54" idx="2"/>
          </p:cNvCxnSpPr>
          <p:nvPr/>
        </p:nvCxnSpPr>
        <p:spPr>
          <a:xfrm flipV="1">
            <a:off x="5746518" y="1204731"/>
            <a:ext cx="277474" cy="2155395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54" idx="6"/>
            <a:endCxn id="38" idx="2"/>
          </p:cNvCxnSpPr>
          <p:nvPr/>
        </p:nvCxnSpPr>
        <p:spPr>
          <a:xfrm>
            <a:off x="7618726" y="1204731"/>
            <a:ext cx="277474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495600" y="385012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436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19336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사이트맵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 (user)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9053" y="549202"/>
            <a:ext cx="220571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사용자 </a:t>
            </a:r>
            <a:r>
              <a:rPr lang="en-US" altLang="ko-KR" sz="2800" dirty="0"/>
              <a:t>main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433191" y="1244037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Oneteam</a:t>
            </a:r>
            <a:r>
              <a:rPr lang="en-US" altLang="ko-KR" sz="2000" dirty="0"/>
              <a:t> </a:t>
            </a:r>
            <a:r>
              <a:rPr lang="ko-KR" altLang="en-US" sz="2000" dirty="0"/>
              <a:t>차량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2502" y="1242324"/>
            <a:ext cx="218930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Driving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688288" y="1238651"/>
            <a:ext cx="218930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회사소개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8287" y="4897151"/>
            <a:ext cx="215559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고객지원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2502" y="1804570"/>
            <a:ext cx="21893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전국여행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2502" y="2296394"/>
            <a:ext cx="218930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서울 근교 여행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8691155" y="1804570"/>
            <a:ext cx="21693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대표인사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8688287" y="2296394"/>
            <a:ext cx="21893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오시는 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93286" y="5389708"/>
            <a:ext cx="21626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고객센터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4745" y="5876530"/>
            <a:ext cx="21626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/>
              <a:t>FaQ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465723" y="2852756"/>
            <a:ext cx="2124236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회원 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65723" y="3893212"/>
            <a:ext cx="212956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아이디</a:t>
            </a:r>
            <a:r>
              <a:rPr lang="en-US" altLang="ko-KR" sz="1600" dirty="0"/>
              <a:t>/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1" y="4818570"/>
            <a:ext cx="21558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이용약관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63028" y="4313048"/>
            <a:ext cx="215677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개인정보처리방침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1" y="2857841"/>
            <a:ext cx="2155804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차량 예약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65723" y="3401142"/>
            <a:ext cx="212423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회원가입</a:t>
            </a:r>
            <a:endParaRPr lang="ko-KR" alt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6096001" y="3422789"/>
            <a:ext cx="215580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날짜</a:t>
            </a:r>
            <a:r>
              <a:rPr lang="en-US" altLang="ko-KR" sz="1600" dirty="0"/>
              <a:t>/</a:t>
            </a:r>
            <a:r>
              <a:rPr lang="ko-KR" altLang="en-US" sz="1600" dirty="0"/>
              <a:t>위치</a:t>
            </a:r>
            <a:r>
              <a:rPr lang="en-US" altLang="ko-KR" sz="1600" dirty="0"/>
              <a:t>/</a:t>
            </a:r>
            <a:r>
              <a:rPr lang="ko-KR" altLang="en-US" sz="1600" dirty="0"/>
              <a:t>시간 선택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6001" y="3854093"/>
            <a:ext cx="21558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보험 선택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94076" y="2862410"/>
            <a:ext cx="218930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마이페이지</a:t>
            </a:r>
            <a:endParaRPr lang="ko-KR" alt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8698281" y="3348883"/>
            <a:ext cx="216931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회원 정보 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04219" y="3842435"/>
            <a:ext cx="21733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렌트중인</a:t>
            </a:r>
            <a:r>
              <a:rPr lang="ko-KR" altLang="en-US" sz="2000" dirty="0"/>
              <a:t> 차량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33191" y="180457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New </a:t>
            </a:r>
            <a:r>
              <a:rPr lang="ko-KR" altLang="en-US" sz="2000" dirty="0"/>
              <a:t>신차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33190" y="2296394"/>
            <a:ext cx="21893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이벤트 차량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11191" y="4328908"/>
            <a:ext cx="21564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렌트</a:t>
            </a:r>
            <a:r>
              <a:rPr lang="ko-KR" altLang="en-US" sz="2000" dirty="0"/>
              <a:t> 내역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1" y="4331779"/>
            <a:ext cx="21558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차량 선택</a:t>
            </a:r>
          </a:p>
        </p:txBody>
      </p:sp>
    </p:spTree>
    <p:extLst>
      <p:ext uri="{BB962C8B-B14F-4D97-AF65-F5344CB8AC3E}">
        <p14:creationId xmlns:p14="http://schemas.microsoft.com/office/powerpoint/2010/main" val="19105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928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4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05714" y="4751519"/>
            <a:ext cx="220127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정보수집동의 및 약관</a:t>
            </a:r>
            <a:endParaRPr lang="en-US" altLang="ko-KR" sz="1600" dirty="0"/>
          </a:p>
          <a:p>
            <a:pPr algn="ctr"/>
            <a:r>
              <a:rPr lang="ko-KR" altLang="en-US" sz="1600" dirty="0"/>
              <a:t>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endParaRPr lang="en-US" altLang="ko-KR" sz="1600" dirty="0"/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119336" y="3842435"/>
            <a:ext cx="3559073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사이트맵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관리자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33191" y="1244037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차량 관리</a:t>
            </a:r>
            <a:endParaRPr lang="ko-KR" altLang="en-US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6023327" y="1236433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관리</a:t>
            </a:r>
            <a:endParaRPr lang="ko-KR" alt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8613463" y="1244037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고객센터</a:t>
            </a:r>
            <a:endParaRPr lang="ko-KR" alt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6029053" y="549202"/>
            <a:ext cx="220571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관리자 </a:t>
            </a:r>
            <a:r>
              <a:rPr lang="en-US" altLang="ko-KR" sz="2800" dirty="0"/>
              <a:t>main</a:t>
            </a:r>
            <a:endParaRPr lang="ko-KR" alt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433191" y="180457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상품 등록</a:t>
            </a:r>
            <a:endParaRPr lang="ko-KR" alt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3433191" y="2244569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차량 상품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3433191" y="2636912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인기 차량 등록</a:t>
            </a:r>
            <a:endParaRPr lang="ko-KR" alt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3433191" y="3068960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차량수정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3433191" y="345206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New </a:t>
            </a:r>
            <a:r>
              <a:rPr lang="ko-KR" altLang="en-US" sz="2000" dirty="0" smtClean="0"/>
              <a:t>신차 등록</a:t>
            </a:r>
            <a:endParaRPr lang="ko-KR" alt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433191" y="3910152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New</a:t>
            </a:r>
            <a:r>
              <a:rPr lang="ko-KR" altLang="en-US" sz="1600" dirty="0" smtClean="0"/>
              <a:t> 신차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3433191" y="4293096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추천 차량 등록</a:t>
            </a:r>
            <a:endParaRPr lang="ko-KR" alt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3435353" y="4742900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추천 </a:t>
            </a:r>
            <a:r>
              <a:rPr lang="ko-KR" altLang="en-US" sz="1600" dirty="0" err="1" smtClean="0"/>
              <a:t>차량수정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6023327" y="1810848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리스트</a:t>
            </a:r>
            <a:endParaRPr lang="ko-KR" alt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6023327" y="2245236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카테고리</a:t>
            </a:r>
            <a:endParaRPr lang="ko-KR" altLang="en-US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6023327" y="2685488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차량 정보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6023327" y="306324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분류</a:t>
            </a:r>
            <a:endParaRPr lang="ko-KR" alt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6023327" y="3505508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가격</a:t>
            </a:r>
            <a:endParaRPr lang="ko-KR" altLang="en-US" sz="2000" dirty="0"/>
          </a:p>
        </p:txBody>
      </p:sp>
      <p:sp>
        <p:nvSpPr>
          <p:cNvPr id="68" name="TextBox 67"/>
          <p:cNvSpPr txBox="1"/>
          <p:nvPr/>
        </p:nvSpPr>
        <p:spPr>
          <a:xfrm>
            <a:off x="6023327" y="3943975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ko-KR" altLang="en-US" sz="2000" dirty="0"/>
          </a:p>
        </p:txBody>
      </p:sp>
      <p:sp>
        <p:nvSpPr>
          <p:cNvPr id="69" name="TextBox 68"/>
          <p:cNvSpPr txBox="1"/>
          <p:nvPr/>
        </p:nvSpPr>
        <p:spPr>
          <a:xfrm>
            <a:off x="6019801" y="4461088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관리</a:t>
            </a:r>
            <a:endParaRPr lang="ko-KR" altLang="en-US" sz="2000" dirty="0"/>
          </a:p>
        </p:txBody>
      </p:sp>
      <p:sp>
        <p:nvSpPr>
          <p:cNvPr id="70" name="TextBox 69"/>
          <p:cNvSpPr txBox="1"/>
          <p:nvPr/>
        </p:nvSpPr>
        <p:spPr>
          <a:xfrm>
            <a:off x="6019801" y="5000912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가격 수정</a:t>
            </a:r>
            <a:endParaRPr lang="ko-KR" altLang="en-US" sz="2000" dirty="0"/>
          </a:p>
        </p:txBody>
      </p:sp>
      <p:sp>
        <p:nvSpPr>
          <p:cNvPr id="71" name="TextBox 70"/>
          <p:cNvSpPr txBox="1"/>
          <p:nvPr/>
        </p:nvSpPr>
        <p:spPr>
          <a:xfrm>
            <a:off x="6019801" y="5455902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차량 옵션</a:t>
            </a:r>
            <a:endParaRPr lang="ko-KR" altLang="en-US" sz="2000" dirty="0"/>
          </a:p>
        </p:txBody>
      </p:sp>
      <p:sp>
        <p:nvSpPr>
          <p:cNvPr id="72" name="TextBox 71"/>
          <p:cNvSpPr txBox="1"/>
          <p:nvPr/>
        </p:nvSpPr>
        <p:spPr>
          <a:xfrm>
            <a:off x="6015091" y="5910100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렌트 내역 리스트</a:t>
            </a:r>
            <a:endParaRPr lang="ko-KR" altLang="en-US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8613463" y="1809539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공지사항 리스트</a:t>
            </a:r>
            <a:endParaRPr lang="ko-KR" altLang="en-US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8616989" y="2249422"/>
            <a:ext cx="21893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공지사항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611700" y="2784684"/>
            <a:ext cx="219282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 관리</a:t>
            </a:r>
            <a:endParaRPr lang="ko-KR" alt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8611700" y="3325894"/>
            <a:ext cx="2189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 정보 리스트</a:t>
            </a:r>
            <a:endParaRPr lang="ko-KR" altLang="en-US" sz="2000" dirty="0"/>
          </a:p>
        </p:txBody>
      </p:sp>
      <p:sp>
        <p:nvSpPr>
          <p:cNvPr id="78" name="TextBox 77"/>
          <p:cNvSpPr txBox="1"/>
          <p:nvPr/>
        </p:nvSpPr>
        <p:spPr>
          <a:xfrm>
            <a:off x="8607832" y="3774698"/>
            <a:ext cx="218930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회원 정보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79" name="TextBox 78"/>
          <p:cNvSpPr txBox="1"/>
          <p:nvPr/>
        </p:nvSpPr>
        <p:spPr>
          <a:xfrm>
            <a:off x="8599728" y="4252829"/>
            <a:ext cx="2192828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정보수집동의 및 약관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087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524969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MEMBER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82" y="534968"/>
            <a:ext cx="6282302" cy="580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0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39616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BOARD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620688"/>
            <a:ext cx="7291981" cy="57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14582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PAYMENT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620688"/>
            <a:ext cx="6624736" cy="587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7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39616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product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06" y="633162"/>
            <a:ext cx="6643226" cy="58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9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620688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5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4302" y="3212976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MVC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7233" y="37519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639616" y="764704"/>
            <a:ext cx="232929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BT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628607"/>
            <a:ext cx="7499027" cy="392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5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8278" y="3717032"/>
            <a:ext cx="4528132" cy="1443608"/>
          </a:xfrm>
        </p:spPr>
        <p:txBody>
          <a:bodyPr>
            <a:noAutofit/>
          </a:bodyPr>
          <a:lstStyle/>
          <a:p>
            <a:r>
              <a:rPr lang="en-US" altLang="ko-KR" sz="9600" dirty="0" err="1" smtClean="0">
                <a:solidFill>
                  <a:schemeClr val="tx1"/>
                </a:solidFill>
              </a:rPr>
              <a:t>Ui</a:t>
            </a:r>
            <a:r>
              <a:rPr lang="en-US" altLang="ko-KR" sz="9600" dirty="0" smtClean="0">
                <a:solidFill>
                  <a:schemeClr val="tx1"/>
                </a:solidFill>
              </a:rPr>
              <a:t> </a:t>
            </a:r>
            <a:r>
              <a:rPr lang="ko-KR" altLang="en-US" sz="9600" dirty="0" smtClean="0">
                <a:solidFill>
                  <a:schemeClr val="tx1"/>
                </a:solidFill>
              </a:rPr>
              <a:t>소개</a:t>
            </a:r>
            <a:endParaRPr lang="ko-KR" altLang="en-US" sz="9600" dirty="0">
              <a:solidFill>
                <a:schemeClr val="tx1"/>
              </a:solidFill>
            </a:endParaRPr>
          </a:p>
        </p:txBody>
      </p:sp>
      <p:pic>
        <p:nvPicPr>
          <p:cNvPr id="4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36" y="1628800"/>
            <a:ext cx="3832216" cy="15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6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꺾인 연결선 24"/>
          <p:cNvCxnSpPr/>
          <p:nvPr/>
        </p:nvCxnSpPr>
        <p:spPr>
          <a:xfrm flipH="1">
            <a:off x="1705102" y="1483364"/>
            <a:ext cx="3601228" cy="3860722"/>
          </a:xfrm>
          <a:prstGeom prst="bentConnector4">
            <a:avLst>
              <a:gd name="adj1" fmla="val -158463"/>
              <a:gd name="adj2" fmla="val 5474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654853" y="4006394"/>
            <a:ext cx="1416236" cy="233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고명석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CSS,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FaQ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대표인사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오시는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길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 </a:t>
            </a: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45304" y="4006395"/>
            <a:ext cx="1512168" cy="252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신종현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마이페이지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로그인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결제화면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고객지원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1179" y="4007751"/>
            <a:ext cx="151241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이창우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아이디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비밀번호찾기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Driving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이벤트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퍼블리싱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29670" y="4006395"/>
            <a:ext cx="1584176" cy="252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김성진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서버테스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DB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설계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디버깅 테스트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JS,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7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64106" y="3994852"/>
            <a:ext cx="154919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이재원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메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인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회원가입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PPT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작성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디자인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총괄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B4541"/>
                </a:solidFill>
              </a:rPr>
              <a:t>JS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B4541"/>
              </a:solidFill>
            </a:endParaRPr>
          </a:p>
        </p:txBody>
      </p:sp>
      <p:pic>
        <p:nvPicPr>
          <p:cNvPr id="25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49" y="966202"/>
            <a:ext cx="4044157" cy="163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9228881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팀장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391565" y="341900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01148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11935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53148" y="3413725"/>
            <a:ext cx="1619647" cy="4016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팀원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24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420888"/>
            <a:ext cx="8856984" cy="4370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590" y="1124744"/>
            <a:ext cx="4130202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저희 </a:t>
            </a:r>
            <a:r>
              <a:rPr lang="en-US" altLang="ko-KR" sz="2400" dirty="0" smtClean="0"/>
              <a:t>1 Team Rent Car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는</a:t>
            </a:r>
            <a:br>
              <a:rPr lang="ko-KR" altLang="en-US" sz="2400" dirty="0"/>
            </a:br>
            <a:r>
              <a:rPr lang="ko-KR" altLang="en-US" sz="2400" dirty="0"/>
              <a:t>심플한 디자인과 한눈에 </a:t>
            </a:r>
            <a:endParaRPr lang="en-US" altLang="ko-KR" sz="2400" dirty="0" smtClean="0"/>
          </a:p>
          <a:p>
            <a:r>
              <a:rPr lang="ko-KR" altLang="en-US" sz="2400" dirty="0" smtClean="0"/>
              <a:t>들어오는 정보를 </a:t>
            </a:r>
            <a:r>
              <a:rPr lang="ko-KR" altLang="en-US" sz="2400" dirty="0"/>
              <a:t>통해</a:t>
            </a:r>
            <a:br>
              <a:rPr lang="ko-KR" altLang="en-US" sz="2400" dirty="0"/>
            </a:br>
            <a:r>
              <a:rPr lang="ko-KR" altLang="en-US" sz="2400" dirty="0"/>
              <a:t>다른 곳으로 시선이 분산되지 </a:t>
            </a:r>
            <a:endParaRPr lang="en-US" altLang="ko-KR" sz="2400" dirty="0" smtClean="0"/>
          </a:p>
          <a:p>
            <a:r>
              <a:rPr lang="ko-KR" altLang="en-US" sz="2400" dirty="0" smtClean="0"/>
              <a:t>않게 </a:t>
            </a:r>
            <a:r>
              <a:rPr lang="ko-KR" altLang="en-US" sz="2400" dirty="0"/>
              <a:t>만든 </a:t>
            </a:r>
            <a:r>
              <a:rPr lang="ko-KR" altLang="en-US" sz="2400" dirty="0" err="1" smtClean="0"/>
              <a:t>트렌디</a:t>
            </a:r>
            <a:r>
              <a:rPr lang="ko-KR" altLang="en-US" sz="2400" dirty="0" smtClean="0"/>
              <a:t> 한 </a:t>
            </a:r>
            <a:r>
              <a:rPr lang="ko-KR" altLang="en-US" sz="2400" dirty="0"/>
              <a:t>렌터카 </a:t>
            </a:r>
            <a:endParaRPr lang="en-US" altLang="ko-KR" sz="2400" dirty="0" smtClean="0"/>
          </a:p>
          <a:p>
            <a:r>
              <a:rPr lang="ko-KR" altLang="en-US" sz="2400" dirty="0" smtClean="0"/>
              <a:t>홈페이지입니다</a:t>
            </a:r>
            <a:r>
              <a:rPr lang="en-US" altLang="ko-KR" sz="2400" dirty="0"/>
              <a:t>.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MAIN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620688"/>
            <a:ext cx="8136048" cy="128613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810008" y="747761"/>
            <a:ext cx="1656184" cy="103198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719736" y="1779285"/>
            <a:ext cx="2232248" cy="164971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58332" y="3632986"/>
            <a:ext cx="3600400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마우스 커서에 맞춰 </a:t>
            </a:r>
            <a:r>
              <a:rPr lang="ko-KR" altLang="en-US" sz="2400" dirty="0" smtClean="0"/>
              <a:t>변화</a:t>
            </a:r>
            <a:endParaRPr lang="en-US" altLang="ko-KR" sz="2400" dirty="0" smtClean="0"/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Hover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파란 선 포인트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88" y="4726743"/>
            <a:ext cx="743054" cy="71447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7646826" y="4773015"/>
            <a:ext cx="614676" cy="62193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15" idx="0"/>
          </p:cNvCxnSpPr>
          <p:nvPr/>
        </p:nvCxnSpPr>
        <p:spPr>
          <a:xfrm>
            <a:off x="7968425" y="5400209"/>
            <a:ext cx="791871" cy="42688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56040" y="5827089"/>
            <a:ext cx="460851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Js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애니메이션을 사용한 업 버튼</a:t>
            </a:r>
            <a:endParaRPr lang="ko-KR" altLang="en-US" sz="2400" dirty="0"/>
          </a:p>
        </p:txBody>
      </p:sp>
      <p:sp>
        <p:nvSpPr>
          <p:cNvPr id="17" name="타원 16"/>
          <p:cNvSpPr/>
          <p:nvPr/>
        </p:nvSpPr>
        <p:spPr>
          <a:xfrm>
            <a:off x="7613430" y="662954"/>
            <a:ext cx="648072" cy="62193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7" idx="5"/>
          </p:cNvCxnSpPr>
          <p:nvPr/>
        </p:nvCxnSpPr>
        <p:spPr>
          <a:xfrm>
            <a:off x="8166594" y="1193806"/>
            <a:ext cx="809726" cy="166935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91246" y="2636912"/>
            <a:ext cx="2210288" cy="9541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로그인 버튼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마우스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아이콘 기능 설명 표시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54616" y="584847"/>
            <a:ext cx="1656184" cy="103198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130433" y="1620711"/>
            <a:ext cx="836049" cy="201227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9336" y="3879207"/>
            <a:ext cx="36004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메인 </a:t>
            </a:r>
            <a:r>
              <a:rPr lang="ko-KR" altLang="en-US" sz="2400" dirty="0" err="1" smtClean="0"/>
              <a:t>으로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갈수있게</a:t>
            </a:r>
            <a:r>
              <a:rPr lang="ko-KR" altLang="en-US" sz="2400" dirty="0" smtClean="0"/>
              <a:t> 설정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2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53" y="974347"/>
            <a:ext cx="4496805" cy="356230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2783632" y="1772816"/>
            <a:ext cx="302433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46296" y="1165760"/>
            <a:ext cx="1800200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로그인 기능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oneteam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1" y="3880607"/>
            <a:ext cx="11171767" cy="11362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46496" y="3246026"/>
            <a:ext cx="3002032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관리자 </a:t>
            </a:r>
            <a:r>
              <a:rPr lang="ko-KR" altLang="en-US" sz="2400" smtClean="0"/>
              <a:t>전용 로그인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oneteam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LOGIN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7" y="5651424"/>
            <a:ext cx="11159529" cy="101803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28248" y="5085184"/>
            <a:ext cx="252028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일반 회원 로그인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2864716"/>
            <a:ext cx="6179544" cy="2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26" y="32913"/>
            <a:ext cx="3398090" cy="6706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8128" y="3194392"/>
            <a:ext cx="3312368" cy="7386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가입 약관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모두 선택 시 </a:t>
            </a:r>
            <a:r>
              <a:rPr lang="en-US" altLang="ko-KR" i="1" dirty="0" smtClean="0"/>
              <a:t>checkbox </a:t>
            </a:r>
            <a:r>
              <a:rPr lang="ko-KR" altLang="en-US" sz="1600" dirty="0" smtClean="0"/>
              <a:t>전체 선택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5735960" y="3933056"/>
            <a:ext cx="1368152" cy="230760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회원가입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78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80728"/>
            <a:ext cx="2729069" cy="480406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783632" y="1298941"/>
            <a:ext cx="521640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39416" y="1693848"/>
            <a:ext cx="1343333" cy="26546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33" idx="6"/>
          </p:cNvCxnSpPr>
          <p:nvPr/>
        </p:nvCxnSpPr>
        <p:spPr>
          <a:xfrm>
            <a:off x="2106707" y="5357508"/>
            <a:ext cx="5645477" cy="15708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95399" y="3400344"/>
            <a:ext cx="2729069" cy="26546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39416" y="2672430"/>
            <a:ext cx="1343333" cy="26546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423592" y="2805161"/>
            <a:ext cx="1458940" cy="10054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305272" y="1560800"/>
            <a:ext cx="115452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06987" y="1940137"/>
            <a:ext cx="3645197" cy="304698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Js</a:t>
            </a:r>
            <a:r>
              <a:rPr lang="ko-KR" altLang="en-US" sz="2400" dirty="0"/>
              <a:t>를 이용하여</a:t>
            </a:r>
            <a:endParaRPr lang="en-US" altLang="ko-KR" sz="2400" dirty="0"/>
          </a:p>
          <a:p>
            <a:r>
              <a:rPr lang="en-US" altLang="ko-KR" sz="2400" dirty="0"/>
              <a:t>If </a:t>
            </a:r>
            <a:r>
              <a:rPr lang="ko-KR" altLang="en-US" sz="2400" dirty="0"/>
              <a:t>문과 </a:t>
            </a:r>
            <a:r>
              <a:rPr lang="en-US" altLang="ko-KR" sz="2400" dirty="0"/>
              <a:t>else if</a:t>
            </a:r>
            <a:r>
              <a:rPr lang="ko-KR" altLang="en-US" sz="2400" dirty="0"/>
              <a:t>를</a:t>
            </a:r>
            <a:r>
              <a:rPr lang="en-US" altLang="ko-KR" sz="2400" dirty="0"/>
              <a:t> </a:t>
            </a:r>
            <a:r>
              <a:rPr lang="ko-KR" altLang="en-US" sz="2400" dirty="0"/>
              <a:t>통해 조건을 설정</a:t>
            </a:r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중복 확인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rgbClr val="00B050"/>
                </a:solidFill>
              </a:rPr>
              <a:t>양호</a:t>
            </a:r>
            <a:r>
              <a:rPr lang="en-US" altLang="ko-KR" sz="1600" dirty="0" smtClean="0">
                <a:solidFill>
                  <a:srgbClr val="00B050"/>
                </a:solidFill>
              </a:rPr>
              <a:t>: </a:t>
            </a:r>
            <a:r>
              <a:rPr lang="ko-KR" altLang="en-US" sz="1600" dirty="0" err="1" smtClean="0">
                <a:solidFill>
                  <a:srgbClr val="00B050"/>
                </a:solidFill>
              </a:rPr>
              <a:t>초록문구</a:t>
            </a:r>
            <a:endParaRPr lang="en-US" altLang="ko-KR" sz="1600" dirty="0" smtClean="0">
              <a:solidFill>
                <a:srgbClr val="00B05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경고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빨강문구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2400" dirty="0" smtClean="0"/>
              <a:t>특수기호 공백 사용 불가</a:t>
            </a:r>
            <a:endParaRPr lang="en-US" altLang="ko-KR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4612601" y="1124563"/>
            <a:ext cx="321159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클릭시</a:t>
            </a:r>
            <a:r>
              <a:rPr lang="ko-KR" altLang="en-US" sz="2400" dirty="0" smtClean="0"/>
              <a:t> 중복 확인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35" y="2492896"/>
            <a:ext cx="3672408" cy="4074764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1371436" y="5095649"/>
            <a:ext cx="735271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77002" y="765377"/>
            <a:ext cx="2952328" cy="12003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스크립트를 이용해서 중복 또는 결과에 따른 </a:t>
            </a:r>
            <a:r>
              <a:rPr lang="en-US" altLang="ko-KR" sz="2400" dirty="0" smtClean="0"/>
              <a:t>style </a:t>
            </a:r>
            <a:r>
              <a:rPr lang="en-US" altLang="ko-KR" sz="2400" dirty="0" err="1" smtClean="0"/>
              <a:t>css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적용</a:t>
            </a:r>
            <a:endParaRPr lang="en-US" altLang="ko-KR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4468" y="5520935"/>
            <a:ext cx="321159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지도 라이브러리 적용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046652"/>
            <a:ext cx="68865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" y="1343049"/>
            <a:ext cx="9540738" cy="36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5702" y="6021288"/>
            <a:ext cx="648072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체크 한 상태를 받아야 다음 챕터로 화면 </a:t>
            </a:r>
            <a:r>
              <a:rPr lang="ko-KR" altLang="en-US" sz="2400" dirty="0" smtClean="0"/>
              <a:t>전환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직선 화살표 연결선 6"/>
          <p:cNvCxnSpPr>
            <a:endCxn id="2" idx="0"/>
          </p:cNvCxnSpPr>
          <p:nvPr/>
        </p:nvCxnSpPr>
        <p:spPr>
          <a:xfrm>
            <a:off x="5416062" y="3435810"/>
            <a:ext cx="0" cy="193740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109251" y="183307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예약 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/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결제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16" y="5373216"/>
            <a:ext cx="5689892" cy="5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8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476672"/>
            <a:ext cx="6499636" cy="4530691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919536" y="2990850"/>
            <a:ext cx="2592288" cy="238236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3352" y="5457051"/>
            <a:ext cx="3312368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보험 선택 시 테마 색깔 </a:t>
            </a:r>
            <a:endParaRPr lang="en-US" altLang="ko-KR" sz="2400" dirty="0" smtClean="0"/>
          </a:p>
          <a:p>
            <a:r>
              <a:rPr lang="ko-KR" altLang="en-US" sz="2400" dirty="0" smtClean="0"/>
              <a:t>적용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08168" y="548680"/>
            <a:ext cx="1080120" cy="54588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032104" y="2553853"/>
            <a:ext cx="2952328" cy="9120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5591944" y="1026316"/>
            <a:ext cx="2232248" cy="4634932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328248" y="3465943"/>
            <a:ext cx="0" cy="2091064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63752" y="5749288"/>
            <a:ext cx="3888432" cy="83099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카테고리 선택 시</a:t>
            </a:r>
            <a:endParaRPr lang="en-US" altLang="ko-KR" sz="2400" dirty="0" smtClean="0"/>
          </a:p>
          <a:p>
            <a:r>
              <a:rPr lang="ko-KR" altLang="en-US" sz="2400" dirty="0" smtClean="0"/>
              <a:t>테마에 맞는 차량 선택 가능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040216" y="5749288"/>
            <a:ext cx="223224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차량 선택 가능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57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" y="980728"/>
            <a:ext cx="7423360" cy="4278700"/>
          </a:xfrm>
          <a:prstGeom prst="rect">
            <a:avLst/>
          </a:prstGeom>
        </p:spPr>
      </p:pic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7"/>
          </p:cNvCxnSpPr>
          <p:nvPr/>
        </p:nvCxnSpPr>
        <p:spPr>
          <a:xfrm flipV="1">
            <a:off x="3284780" y="1241540"/>
            <a:ext cx="4251380" cy="3654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5375920" y="3046047"/>
            <a:ext cx="735271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35560" y="4581128"/>
            <a:ext cx="2808312" cy="85353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57187" y="1168497"/>
            <a:ext cx="735271" cy="52371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151255" y="3311560"/>
            <a:ext cx="1384905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943872" y="5007893"/>
            <a:ext cx="259228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6318" y="2892407"/>
            <a:ext cx="388843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전 페이지에서 선택한 옵션 에 따른 출력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8096" y="861218"/>
            <a:ext cx="3724488" cy="156966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Session</a:t>
            </a:r>
            <a:r>
              <a:rPr lang="ko-KR" altLang="en-US" sz="2400" dirty="0" smtClean="0"/>
              <a:t>에 저장된 </a:t>
            </a:r>
            <a:r>
              <a:rPr lang="en-US" altLang="ko-KR" sz="2400" dirty="0" smtClean="0"/>
              <a:t>member</a:t>
            </a:r>
            <a:r>
              <a:rPr lang="ko-KR" altLang="en-US" sz="2400" dirty="0" smtClean="0"/>
              <a:t> 의 회원 이름을 </a:t>
            </a:r>
            <a:r>
              <a:rPr lang="ko-KR" altLang="en-US" sz="2400" dirty="0" err="1" smtClean="0"/>
              <a:t>다시한번</a:t>
            </a:r>
            <a:r>
              <a:rPr lang="ko-KR" altLang="en-US" sz="2400" dirty="0" smtClean="0"/>
              <a:t> 인식시켜주도록 설정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8096" y="4777060"/>
            <a:ext cx="250035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렌트 차량의 옵션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22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76394"/>
            <a:ext cx="6124348" cy="645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3344249" y="841115"/>
            <a:ext cx="648072" cy="4517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644620" y="1297929"/>
            <a:ext cx="410445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42374" y="1067096"/>
            <a:ext cx="331236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차량 대수 에 따른 가격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7482" y="4870318"/>
            <a:ext cx="1872208" cy="176207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29690" y="5722464"/>
            <a:ext cx="524247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80176" y="5306965"/>
            <a:ext cx="2520280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첫 화면에 선택한</a:t>
            </a:r>
            <a:endParaRPr lang="en-US" altLang="ko-KR" sz="2400" dirty="0" smtClean="0"/>
          </a:p>
          <a:p>
            <a:r>
              <a:rPr lang="ko-KR" altLang="en-US" sz="2400" dirty="0" smtClean="0"/>
              <a:t>정보 출력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672730"/>
            <a:ext cx="759142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60648"/>
            <a:ext cx="5555259" cy="586429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415480" y="5373216"/>
            <a:ext cx="5359275" cy="1108376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5818611" y="4509120"/>
            <a:ext cx="2869677" cy="1008112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78072" y="3544760"/>
            <a:ext cx="3220432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약관 동의</a:t>
            </a:r>
            <a:endParaRPr lang="en-US" altLang="ko-KR" sz="2400" dirty="0" smtClean="0"/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모두 선택 시 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checkbox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선택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419810"/>
            <a:ext cx="5760640" cy="103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25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 rot="16200000">
            <a:off x="4107580" y="4209831"/>
            <a:ext cx="704500" cy="175278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8" name="모서리가 둥근 직사각형 27"/>
          <p:cNvSpPr/>
          <p:nvPr/>
        </p:nvSpPr>
        <p:spPr>
          <a:xfrm rot="16200000">
            <a:off x="6656858" y="4359640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직사각형 29"/>
          <p:cNvSpPr/>
          <p:nvPr/>
        </p:nvSpPr>
        <p:spPr>
          <a:xfrm>
            <a:off x="3356726" y="3455621"/>
            <a:ext cx="2192242" cy="1146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프로그램 개요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개발목적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요구사항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19736" y="4653136"/>
            <a:ext cx="1581336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PROJECT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294805" y="4797152"/>
            <a:ext cx="131336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1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284540" y="3697995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일정표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32812" y="3732620"/>
            <a:ext cx="1333891" cy="86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개발 목적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요구사항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.</a:t>
            </a:r>
          </a:p>
        </p:txBody>
      </p:sp>
      <p:pic>
        <p:nvPicPr>
          <p:cNvPr id="22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052736"/>
            <a:ext cx="2852211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연결선 47"/>
          <p:cNvCxnSpPr/>
          <p:nvPr/>
        </p:nvCxnSpPr>
        <p:spPr>
          <a:xfrm>
            <a:off x="1703512" y="1052736"/>
            <a:ext cx="0" cy="232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703512" y="3374785"/>
            <a:ext cx="9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3604623" y="3112619"/>
            <a:ext cx="1696449" cy="51983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One Team Rent Car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68008" y="3107418"/>
            <a:ext cx="1584176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 정 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544273" y="3107418"/>
            <a:ext cx="1713536" cy="51983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프로그램 구조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</a:p>
        </p:txBody>
      </p:sp>
      <p:sp>
        <p:nvSpPr>
          <p:cNvPr id="51" name="모서리가 둥근 직사각형 50"/>
          <p:cNvSpPr/>
          <p:nvPr/>
        </p:nvSpPr>
        <p:spPr>
          <a:xfrm rot="16200000">
            <a:off x="9103756" y="4359640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" name="직사각형 51"/>
          <p:cNvSpPr/>
          <p:nvPr/>
        </p:nvSpPr>
        <p:spPr>
          <a:xfrm>
            <a:off x="8743077" y="4797152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0704512" y="3374785"/>
            <a:ext cx="0" cy="279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96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60648"/>
            <a:ext cx="6189401" cy="269987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9336" y="908720"/>
            <a:ext cx="3312368" cy="4517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359696" y="1196752"/>
            <a:ext cx="3728408" cy="215658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72064" y="3641370"/>
            <a:ext cx="3096344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결제 정보 입력해야만 결제 가능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232314" y="2318226"/>
            <a:ext cx="1945860" cy="4517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15032" y="2769936"/>
            <a:ext cx="3313016" cy="2387255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72064" y="4926359"/>
            <a:ext cx="151216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최종 결제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57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1" y="740406"/>
            <a:ext cx="7306695" cy="41153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07" y="2636912"/>
            <a:ext cx="5184576" cy="410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1480" y="920700"/>
            <a:ext cx="3816424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조회는 누구나 가능합니다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err="1" smtClean="0"/>
              <a:t>페이저를</a:t>
            </a:r>
            <a:r>
              <a:rPr lang="ko-KR" altLang="en-US" sz="2400" dirty="0" smtClean="0"/>
              <a:t> 이용한 검색</a:t>
            </a:r>
            <a:endParaRPr lang="en-US" altLang="ko-KR" sz="2400" dirty="0" smtClean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447928" y="1775116"/>
            <a:ext cx="2016224" cy="36004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0471395" y="6143657"/>
            <a:ext cx="1008112" cy="604204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619582" y="4687990"/>
            <a:ext cx="2050110" cy="166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591944" y="6237312"/>
            <a:ext cx="504056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80557" y="4350737"/>
            <a:ext cx="3816424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공지 사항은 관리자만 등록 가능합니다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31504" y="5598245"/>
            <a:ext cx="3816424" cy="110799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버튼 은 </a:t>
            </a:r>
            <a:r>
              <a:rPr lang="en-US" altLang="ko-KR" sz="2400" dirty="0" err="1" smtClean="0"/>
              <a:t>oneteam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만의 테마 를 적용 하였습니다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hover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 회색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600" dirty="0" smtClean="0">
                <a:solidFill>
                  <a:srgbClr val="00B0F0"/>
                </a:solidFill>
              </a:rPr>
              <a:t>하늘색</a:t>
            </a:r>
            <a:endParaRPr lang="en-US" altLang="ko-KR" sz="1600" dirty="0" smtClean="0">
              <a:solidFill>
                <a:srgbClr val="00B0F0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관리자 관리 기능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54" y="4116313"/>
            <a:ext cx="44291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28" y="572006"/>
            <a:ext cx="3471125" cy="599677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0136567" y="1179168"/>
            <a:ext cx="742961" cy="745921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579441" y="2624617"/>
            <a:ext cx="496784" cy="50491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06784" y="1552128"/>
            <a:ext cx="1584176" cy="9541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중복 확인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rgbClr val="00B050"/>
                </a:solidFill>
              </a:rPr>
              <a:t>양호</a:t>
            </a:r>
            <a:r>
              <a:rPr lang="en-US" altLang="ko-KR" sz="1600" dirty="0" smtClean="0">
                <a:solidFill>
                  <a:srgbClr val="00B050"/>
                </a:solidFill>
              </a:rPr>
              <a:t>: </a:t>
            </a:r>
            <a:r>
              <a:rPr lang="ko-KR" altLang="en-US" sz="1600" dirty="0" err="1" smtClean="0">
                <a:solidFill>
                  <a:srgbClr val="00B050"/>
                </a:solidFill>
              </a:rPr>
              <a:t>초록문구</a:t>
            </a:r>
            <a:endParaRPr lang="en-US" altLang="ko-KR" sz="1600" dirty="0" smtClean="0">
              <a:solidFill>
                <a:srgbClr val="00B05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경고</a:t>
            </a:r>
            <a:r>
              <a:rPr lang="en-US" altLang="ko-KR" sz="1600" dirty="0" smtClean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빨강문구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0760" y="2694111"/>
            <a:ext cx="18002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파일 업로드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8712" y="4583195"/>
            <a:ext cx="2232248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상품 정보 입력</a:t>
            </a:r>
            <a:endParaRPr lang="en-US" altLang="ko-KR" sz="2400" dirty="0" smtClean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5284999" y="1484784"/>
            <a:ext cx="4851568" cy="792088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5284999" y="2924944"/>
            <a:ext cx="329444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5284999" y="4814028"/>
            <a:ext cx="329444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68" y="3155776"/>
            <a:ext cx="1667108" cy="838317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335360" y="3237543"/>
            <a:ext cx="648072" cy="65867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695400" y="3240329"/>
            <a:ext cx="216331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9251" y="3978894"/>
            <a:ext cx="2205632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차량 등록 메뉴</a:t>
            </a:r>
            <a:endParaRPr lang="en-US" altLang="ko-KR" sz="2400" dirty="0" smtClean="0"/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우측 상단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112224" y="834704"/>
            <a:ext cx="504056" cy="506064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5284999" y="980728"/>
            <a:ext cx="2827227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23522" y="717503"/>
            <a:ext cx="3967438" cy="5847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차량 기종 선택</a:t>
            </a:r>
            <a:endParaRPr lang="en-US" altLang="ko-KR" sz="1600" dirty="0" smtClean="0"/>
          </a:p>
          <a:p>
            <a:r>
              <a:rPr lang="ko-KR" altLang="en-US" sz="1600" dirty="0" smtClean="0"/>
              <a:t>인기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소</a:t>
            </a:r>
            <a:r>
              <a:rPr lang="en-US" altLang="ko-KR" sz="1600" dirty="0" smtClean="0"/>
              <a:t>.</a:t>
            </a:r>
            <a:r>
              <a:rPr lang="ko-KR" altLang="en-US" sz="1600" dirty="0" err="1" smtClean="0"/>
              <a:t>준중형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중형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대형 </a:t>
            </a:r>
            <a:r>
              <a:rPr lang="en-US" altLang="ko-KR" sz="1600" dirty="0" smtClean="0"/>
              <a:t>/SUV.RV</a:t>
            </a:r>
          </a:p>
        </p:txBody>
      </p:sp>
    </p:spTree>
    <p:extLst>
      <p:ext uri="{BB962C8B-B14F-4D97-AF65-F5344CB8AC3E}">
        <p14:creationId xmlns:p14="http://schemas.microsoft.com/office/powerpoint/2010/main" val="19981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960705"/>
            <a:ext cx="7422839" cy="51299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3" y="2283852"/>
            <a:ext cx="1667108" cy="83831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780632" y="2342468"/>
            <a:ext cx="761270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140642" y="3058948"/>
            <a:ext cx="20625" cy="188222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585" y="5013176"/>
            <a:ext cx="250035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우측 상단 관리자 차량 등록 메뉴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742988" y="5445224"/>
            <a:ext cx="184084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6312024" y="1412776"/>
            <a:ext cx="2790310" cy="7200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43136" y="2988160"/>
            <a:ext cx="1224136" cy="493914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741714" y="2971655"/>
            <a:ext cx="523302" cy="49251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54831" y="3087838"/>
            <a:ext cx="2500352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클릭시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차량 수정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4943872" y="3356992"/>
            <a:ext cx="101243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30925" y="1629673"/>
            <a:ext cx="1908851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페이저를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이용해서차량 검색 기능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5015880" y="1798950"/>
            <a:ext cx="128250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6399801"/>
            <a:ext cx="838317" cy="28579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7478584" y="6272020"/>
            <a:ext cx="953468" cy="49251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6455204" y="6518276"/>
            <a:ext cx="101243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12359" y="6344454"/>
            <a:ext cx="1780272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기능 추가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8990931" y="3464168"/>
            <a:ext cx="101243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92143" y="3294891"/>
            <a:ext cx="1547733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차량 삭제 기능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차량 등록 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/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수정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5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1942159"/>
            <a:ext cx="7757294" cy="44989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620688"/>
            <a:ext cx="4248743" cy="21338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31288" y="1583919"/>
            <a:ext cx="761270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811923" y="2300399"/>
            <a:ext cx="5762" cy="1928701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3352" y="4382329"/>
            <a:ext cx="250035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형태소 단위 검색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743259" y="4843994"/>
            <a:ext cx="184084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4005" y="5383843"/>
            <a:ext cx="1939699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기능 은 동일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763704" y="5614675"/>
            <a:ext cx="184084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982397"/>
            <a:ext cx="4125556" cy="505546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584630" y="1988839"/>
            <a:ext cx="531741" cy="500456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89929" y="5229200"/>
            <a:ext cx="2448272" cy="500456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638201" y="5445224"/>
            <a:ext cx="3169767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116371" y="2237062"/>
            <a:ext cx="3572715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29708" y="1823569"/>
            <a:ext cx="424847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JS </a:t>
            </a:r>
            <a:r>
              <a:rPr lang="ko-KR" altLang="en-US" sz="2400" dirty="0" smtClean="0"/>
              <a:t>를 이용하여 </a:t>
            </a:r>
            <a:r>
              <a:rPr lang="ko-KR" altLang="en-US" sz="2400" dirty="0" err="1" smtClean="0"/>
              <a:t>숫자외엔</a:t>
            </a:r>
            <a:r>
              <a:rPr lang="ko-KR" altLang="en-US" sz="2400" dirty="0" smtClean="0"/>
              <a:t> 입력 불가하게 적용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79976" y="5214391"/>
            <a:ext cx="3240360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기존에 있던 설명 출력</a:t>
            </a:r>
            <a:endParaRPr lang="en-US" altLang="ko-KR" sz="2400" dirty="0" smtClean="0"/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혼동 방지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차량 수정 페이지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21" y="2646473"/>
            <a:ext cx="5328592" cy="3604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71" y="732692"/>
            <a:ext cx="4915586" cy="126700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183008" y="1216060"/>
            <a:ext cx="1776280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071148" y="1945172"/>
            <a:ext cx="4312884" cy="397648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00056" y="2120647"/>
            <a:ext cx="2500352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관리 페이지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919536" y="3315620"/>
            <a:ext cx="2808312" cy="71648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30824" y="5001963"/>
            <a:ext cx="360040" cy="3577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871864" y="5563072"/>
            <a:ext cx="360040" cy="3577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00056" y="4898088"/>
            <a:ext cx="3545575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이름을 누르면 수정 기능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04547" y="5546486"/>
            <a:ext cx="2897503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정보 삭제 기능</a:t>
            </a:r>
            <a:endParaRPr lang="ko-KR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600056" y="3443027"/>
            <a:ext cx="1507817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검색</a:t>
            </a:r>
            <a:endParaRPr lang="ko-KR" altLang="en-US" sz="2400" dirty="0"/>
          </a:p>
        </p:txBody>
      </p:sp>
      <p:cxnSp>
        <p:nvCxnSpPr>
          <p:cNvPr id="22" name="직선 화살표 연결선 21"/>
          <p:cNvCxnSpPr>
            <a:stCxn id="10" idx="6"/>
          </p:cNvCxnSpPr>
          <p:nvPr/>
        </p:nvCxnSpPr>
        <p:spPr>
          <a:xfrm>
            <a:off x="4727848" y="3673860"/>
            <a:ext cx="171940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990864" y="5278665"/>
            <a:ext cx="345638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232866" y="5739386"/>
            <a:ext cx="1214382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회원 관리 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/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수정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64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836712"/>
            <a:ext cx="3774190" cy="52481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908720"/>
            <a:ext cx="5328592" cy="16138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279576" y="1268760"/>
            <a:ext cx="504056" cy="35779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310100" y="1517832"/>
            <a:ext cx="5762" cy="1928701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3432" y="3573016"/>
            <a:ext cx="2808312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마우스 </a:t>
            </a:r>
            <a:r>
              <a:rPr lang="en-US" altLang="ko-KR" sz="2400" dirty="0" smtClean="0"/>
              <a:t>over </a:t>
            </a:r>
            <a:r>
              <a:rPr lang="ko-KR" altLang="en-US" sz="2400" dirty="0" smtClean="0"/>
              <a:t>시</a:t>
            </a:r>
            <a:endParaRPr lang="en-US" altLang="ko-KR" sz="2400" dirty="0" smtClean="0"/>
          </a:p>
          <a:p>
            <a:r>
              <a:rPr lang="ko-KR" altLang="en-US" sz="2400" dirty="0" smtClean="0"/>
              <a:t>선택 되었음을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표시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5880" y="4352458"/>
            <a:ext cx="252028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정보 수정 페이지</a:t>
            </a:r>
            <a:endParaRPr lang="ko-KR" altLang="en-US" sz="16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791744" y="4410814"/>
            <a:ext cx="108012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6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96752"/>
            <a:ext cx="4439270" cy="207674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702622" y="2492896"/>
            <a:ext cx="165618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279576" y="3140968"/>
            <a:ext cx="5762" cy="1928701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19436" y="5301208"/>
            <a:ext cx="2844316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형태소 </a:t>
            </a:r>
            <a:r>
              <a:rPr lang="ko-KR" altLang="en-US" sz="2400" dirty="0" err="1" smtClean="0"/>
              <a:t>입력시</a:t>
            </a:r>
            <a:endParaRPr lang="en-US" altLang="ko-KR" sz="2400" dirty="0" smtClean="0"/>
          </a:p>
          <a:p>
            <a:r>
              <a:rPr lang="ko-KR" altLang="en-US" sz="2400" dirty="0" err="1" smtClean="0"/>
              <a:t>교집합된</a:t>
            </a:r>
            <a:r>
              <a:rPr lang="ko-KR" altLang="en-US" sz="2400" dirty="0" smtClean="0"/>
              <a:t> 정보 출력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692696"/>
            <a:ext cx="3329156" cy="38396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69566" y="2710034"/>
            <a:ext cx="1939699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기능 은 동일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57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340768"/>
            <a:ext cx="7593379" cy="3932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5663952" y="2809806"/>
            <a:ext cx="1728192" cy="64807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824192" y="974830"/>
            <a:ext cx="3816424" cy="12003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메인 하단 부분 클라이언트가 한눈에 </a:t>
            </a:r>
            <a:r>
              <a:rPr lang="ko-KR" altLang="en-US" sz="2400" dirty="0" err="1" smtClean="0"/>
              <a:t>볼수있게</a:t>
            </a:r>
            <a:r>
              <a:rPr lang="ko-KR" altLang="en-US" sz="2400" dirty="0" smtClean="0"/>
              <a:t> 차량들을 요약</a:t>
            </a:r>
            <a:r>
              <a:rPr lang="en-US" altLang="ko-KR" sz="2400" dirty="0" smtClean="0"/>
              <a:t>.</a:t>
            </a:r>
            <a:endParaRPr lang="en-US" altLang="ko-KR" sz="2400" dirty="0" smtClean="0">
              <a:solidFill>
                <a:srgbClr val="00B0F0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USER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532444" y="3457878"/>
            <a:ext cx="171940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44272" y="3042379"/>
            <a:ext cx="2196244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Hover </a:t>
            </a:r>
            <a:r>
              <a:rPr lang="ko-KR" altLang="en-US" sz="2400" dirty="0" smtClean="0"/>
              <a:t>로 차량 간략한 소개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5814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 rot="16200000">
            <a:off x="2259344" y="4278066"/>
            <a:ext cx="704500" cy="19208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91175" y="4053376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후기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792432" y="5010214"/>
            <a:ext cx="1624567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</a:rPr>
              <a:t>FINISH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649680" y="4064397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사이트 맵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038129" y="4064397"/>
            <a:ext cx="1333891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개발환경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9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918" y="1040174"/>
            <a:ext cx="3654391" cy="14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823693" y="4020409"/>
            <a:ext cx="21008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물리 적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설계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0704512" y="980728"/>
            <a:ext cx="0" cy="2722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1487488" y="3698882"/>
            <a:ext cx="9217024" cy="4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487488" y="3711406"/>
            <a:ext cx="0" cy="2353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1819506" y="3438769"/>
            <a:ext cx="1584176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후기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384032" y="3436366"/>
            <a:ext cx="1865188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UI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및 기능 소개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007768" y="3436366"/>
            <a:ext cx="1740800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MVC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파일 구조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829603" y="3436366"/>
            <a:ext cx="1750945" cy="5250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프로그램 구조</a:t>
            </a:r>
            <a:r>
              <a:rPr lang="ko-KR" altLang="en-US" sz="1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 rot="16200000">
            <a:off x="4576812" y="4511897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5" name="모서리가 둥근 직사각형 44"/>
          <p:cNvSpPr/>
          <p:nvPr/>
        </p:nvSpPr>
        <p:spPr>
          <a:xfrm rot="16200000">
            <a:off x="7019341" y="4511898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6" name="모서리가 둥근 직사각형 45"/>
          <p:cNvSpPr/>
          <p:nvPr/>
        </p:nvSpPr>
        <p:spPr>
          <a:xfrm rot="16200000">
            <a:off x="9403428" y="4507907"/>
            <a:ext cx="594567" cy="14531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2D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7" name="직사각형 46"/>
          <p:cNvSpPr/>
          <p:nvPr/>
        </p:nvSpPr>
        <p:spPr>
          <a:xfrm>
            <a:off x="6659942" y="4977404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4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217413" y="4977405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058657" y="4974038"/>
            <a:ext cx="13133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STEP.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29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96752"/>
            <a:ext cx="5040560" cy="370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1487488" y="4254477"/>
            <a:ext cx="1224136" cy="459051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639616" y="4365104"/>
            <a:ext cx="360040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56040" y="3356992"/>
            <a:ext cx="3312368" cy="12003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아이디 또는 </a:t>
            </a:r>
            <a:endParaRPr lang="en-US" altLang="ko-KR" sz="2400" dirty="0" smtClean="0"/>
          </a:p>
          <a:p>
            <a:r>
              <a:rPr lang="ko-KR" altLang="en-US" sz="2400" dirty="0" smtClean="0"/>
              <a:t>비밀번호 분실 시 찾기 기능</a:t>
            </a:r>
            <a:endParaRPr lang="en-US" altLang="ko-KR" sz="2400" dirty="0" smtClean="0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764413"/>
            <a:ext cx="4896544" cy="45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079776" y="3400425"/>
            <a:ext cx="2736304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190578" y="2355422"/>
            <a:ext cx="2889198" cy="2197753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04112" y="2984926"/>
            <a:ext cx="2232248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등록 된 이름과</a:t>
            </a:r>
            <a:endParaRPr lang="en-US" altLang="ko-KR" sz="2400" dirty="0" smtClean="0"/>
          </a:p>
          <a:p>
            <a:r>
              <a:rPr lang="ko-KR" altLang="en-US" sz="2400" dirty="0" smtClean="0"/>
              <a:t>전화번호 입력</a:t>
            </a:r>
            <a:endParaRPr lang="en-US" altLang="ko-KR" sz="2400" dirty="0" smtClean="0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0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533523"/>
            <a:ext cx="387667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07568" y="5005853"/>
            <a:ext cx="4887361" cy="8309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아이디 찾기 화면</a:t>
            </a:r>
            <a:endParaRPr lang="en-US" altLang="ko-KR" sz="2400" dirty="0" smtClean="0"/>
          </a:p>
          <a:p>
            <a:r>
              <a:rPr lang="en-US" altLang="ko-KR" sz="2400" dirty="0" err="1" smtClean="0"/>
              <a:t>Js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사용으로 </a:t>
            </a:r>
            <a:r>
              <a:rPr lang="ko-KR" altLang="en-US" sz="2400" dirty="0" err="1" smtClean="0"/>
              <a:t>팝업창으로</a:t>
            </a:r>
            <a:r>
              <a:rPr lang="ko-KR" altLang="en-US" sz="2400" dirty="0" smtClean="0"/>
              <a:t> 뜨게 설정</a:t>
            </a:r>
            <a:endParaRPr lang="en-US" altLang="ko-KR" sz="2400" dirty="0" smtClean="0"/>
          </a:p>
        </p:txBody>
      </p:sp>
      <p:sp>
        <p:nvSpPr>
          <p:cNvPr id="12" name="타원 11"/>
          <p:cNvSpPr/>
          <p:nvPr/>
        </p:nvSpPr>
        <p:spPr>
          <a:xfrm>
            <a:off x="3706460" y="2563403"/>
            <a:ext cx="864096" cy="495525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387970" y="2605689"/>
            <a:ext cx="195238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308931" y="3164240"/>
            <a:ext cx="1296144" cy="555672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957003" y="3719912"/>
            <a:ext cx="2383353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62579" y="3358435"/>
            <a:ext cx="360040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비밀번호 찾기 연계 가능</a:t>
            </a:r>
            <a:endParaRPr lang="en-US" altLang="ko-KR" sz="2400" dirty="0" smtClean="0"/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62579" y="2005706"/>
            <a:ext cx="3600400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이름과 </a:t>
            </a:r>
            <a:endParaRPr lang="en-US" altLang="ko-KR" sz="2400" dirty="0" smtClean="0"/>
          </a:p>
          <a:p>
            <a:r>
              <a:rPr lang="ko-KR" altLang="en-US" sz="2400" dirty="0" smtClean="0"/>
              <a:t>전화번호 </a:t>
            </a:r>
            <a:r>
              <a:rPr lang="ko-KR" altLang="en-US" sz="2400" dirty="0" err="1" smtClean="0"/>
              <a:t>로</a:t>
            </a:r>
            <a:r>
              <a:rPr lang="ko-KR" altLang="en-US" sz="2400" dirty="0" smtClean="0"/>
              <a:t> 찾은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user </a:t>
            </a:r>
            <a:r>
              <a:rPr lang="ko-KR" altLang="en-US" sz="2400" dirty="0" smtClean="0"/>
              <a:t>의 아이디</a:t>
            </a:r>
            <a:endParaRPr lang="en-US" altLang="ko-KR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4586178"/>
            <a:ext cx="111537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141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82" y="714374"/>
            <a:ext cx="5670546" cy="516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96200" y="2594399"/>
            <a:ext cx="3600400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비밀 번호 찾기 </a:t>
            </a:r>
            <a:r>
              <a:rPr lang="ko-KR" altLang="en-US" sz="2400" dirty="0" err="1" smtClean="0"/>
              <a:t>로</a:t>
            </a:r>
            <a:r>
              <a:rPr lang="ko-KR" altLang="en-US" sz="2400" dirty="0" smtClean="0"/>
              <a:t> 이동한</a:t>
            </a:r>
            <a:endParaRPr lang="en-US" altLang="ko-KR" sz="2400" dirty="0" smtClean="0"/>
          </a:p>
          <a:p>
            <a:r>
              <a:rPr lang="ko-KR" altLang="en-US" sz="2400" dirty="0" smtClean="0"/>
              <a:t>화</a:t>
            </a:r>
            <a:r>
              <a:rPr lang="ko-KR" altLang="en-US" sz="2400" dirty="0"/>
              <a:t>면</a:t>
            </a:r>
            <a:endParaRPr lang="en-US" altLang="ko-KR" sz="2400" dirty="0" smtClean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575720" y="3018944"/>
            <a:ext cx="4104069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323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483722"/>
            <a:ext cx="6527610" cy="3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00B0F0"/>
                </a:solidFill>
              </a:rPr>
              <a:t>Community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4152" y="1988840"/>
            <a:ext cx="1944216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Driving </a:t>
            </a:r>
            <a:r>
              <a:rPr lang="ko-KR" altLang="en-US" sz="2400" dirty="0" smtClean="0"/>
              <a:t>메뉴</a:t>
            </a:r>
            <a:endParaRPr lang="en-US" altLang="ko-KR" sz="2400" dirty="0" smtClean="0"/>
          </a:p>
        </p:txBody>
      </p:sp>
      <p:sp>
        <p:nvSpPr>
          <p:cNvPr id="17" name="타원 16"/>
          <p:cNvSpPr/>
          <p:nvPr/>
        </p:nvSpPr>
        <p:spPr>
          <a:xfrm>
            <a:off x="373974" y="3035623"/>
            <a:ext cx="1689578" cy="1960860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063552" y="3933056"/>
            <a:ext cx="511256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64152" y="3310107"/>
            <a:ext cx="3168352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왼쪽 리모컨</a:t>
            </a:r>
            <a:endParaRPr lang="en-US" altLang="ko-KR" sz="2400" dirty="0" smtClean="0"/>
          </a:p>
          <a:p>
            <a:r>
              <a:rPr lang="ko-KR" altLang="en-US" sz="2400" dirty="0" smtClean="0"/>
              <a:t>원하는 목적지 </a:t>
            </a:r>
            <a:r>
              <a:rPr lang="ko-KR" altLang="en-US" sz="2400" dirty="0" err="1" smtClean="0"/>
              <a:t>클릭시</a:t>
            </a:r>
            <a:r>
              <a:rPr lang="ko-KR" altLang="en-US" sz="2400" dirty="0" smtClean="0"/>
              <a:t> 화면 이동</a:t>
            </a:r>
            <a:endParaRPr lang="en-US" altLang="ko-KR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3" y="5197165"/>
            <a:ext cx="2209696" cy="1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91344" y="197432"/>
            <a:ext cx="475252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USER </a:t>
            </a:r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정보 수정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132856"/>
            <a:ext cx="408622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244557" y="2837257"/>
            <a:ext cx="4104069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08168" y="2564010"/>
            <a:ext cx="309634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err="1" smtClean="0"/>
              <a:t>마이페이지</a:t>
            </a:r>
            <a:r>
              <a:rPr lang="ko-KR" altLang="en-US" sz="2400" dirty="0" smtClean="0"/>
              <a:t> 정보 수정</a:t>
            </a:r>
            <a:endParaRPr lang="en-US" altLang="ko-KR" sz="2400" dirty="0" smtClean="0"/>
          </a:p>
        </p:txBody>
      </p:sp>
      <p:sp>
        <p:nvSpPr>
          <p:cNvPr id="8" name="타원 7"/>
          <p:cNvSpPr/>
          <p:nvPr/>
        </p:nvSpPr>
        <p:spPr>
          <a:xfrm>
            <a:off x="2414966" y="2268699"/>
            <a:ext cx="829591" cy="792088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08168" y="4350295"/>
            <a:ext cx="3096344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마우스 </a:t>
            </a:r>
            <a:r>
              <a:rPr lang="en-US" altLang="ko-KR" sz="2400" dirty="0" smtClean="0"/>
              <a:t>over </a:t>
            </a:r>
            <a:r>
              <a:rPr lang="ko-KR" altLang="en-US" sz="2400" dirty="0" smtClean="0"/>
              <a:t>시</a:t>
            </a:r>
            <a:endParaRPr lang="en-US" altLang="ko-KR" sz="2400" dirty="0" smtClean="0"/>
          </a:p>
          <a:p>
            <a:r>
              <a:rPr lang="ko-KR" altLang="en-US" sz="2400" dirty="0" smtClean="0"/>
              <a:t>아이콘 역할 </a:t>
            </a:r>
            <a:r>
              <a:rPr lang="en-US" altLang="ko-KR" sz="2400" dirty="0" smtClean="0"/>
              <a:t>title </a:t>
            </a:r>
            <a:r>
              <a:rPr lang="ko-KR" altLang="en-US" sz="2400" dirty="0" smtClean="0"/>
              <a:t>적용</a:t>
            </a:r>
            <a:endParaRPr lang="en-US" altLang="ko-KR" sz="2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59" y="3645024"/>
            <a:ext cx="33242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549786" y="4581128"/>
            <a:ext cx="3798840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0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12776"/>
            <a:ext cx="7052838" cy="305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29894" y="5175101"/>
            <a:ext cx="35190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주문 내역에서 취소 기능</a:t>
            </a:r>
            <a:endParaRPr lang="en-US" altLang="ko-KR" sz="24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395144" y="2824873"/>
            <a:ext cx="1368152" cy="0"/>
          </a:xfrm>
          <a:prstGeom prst="straightConnector1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789419" y="4021931"/>
            <a:ext cx="0" cy="847229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6545300" y="3555764"/>
            <a:ext cx="488239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976320" y="2388899"/>
            <a:ext cx="2297536" cy="830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회원 정보 수정 기능</a:t>
            </a:r>
            <a:endParaRPr lang="en-US" altLang="ko-KR" sz="2400" dirty="0" smtClean="0"/>
          </a:p>
        </p:txBody>
      </p:sp>
      <p:sp>
        <p:nvSpPr>
          <p:cNvPr id="19" name="타원 18"/>
          <p:cNvSpPr/>
          <p:nvPr/>
        </p:nvSpPr>
        <p:spPr>
          <a:xfrm>
            <a:off x="6332276" y="2571315"/>
            <a:ext cx="1062868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33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834156"/>
            <a:ext cx="4536504" cy="447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91944" y="4543624"/>
            <a:ext cx="388843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비밀번호 재 확인 후 넘어감</a:t>
            </a:r>
            <a:endParaRPr lang="en-US" altLang="ko-KR" sz="24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18764" y="2780928"/>
            <a:ext cx="3857156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1944" y="2180763"/>
            <a:ext cx="2297536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회원 정보 에서</a:t>
            </a:r>
            <a:endParaRPr lang="en-US" altLang="ko-KR" sz="2400" dirty="0" smtClean="0"/>
          </a:p>
          <a:p>
            <a:r>
              <a:rPr lang="ko-KR" altLang="en-US" sz="2400" dirty="0" smtClean="0"/>
              <a:t>아이디 는 기본 값으로 설정</a:t>
            </a:r>
            <a:endParaRPr lang="en-US" altLang="ko-KR" sz="2400" dirty="0" smtClean="0"/>
          </a:p>
        </p:txBody>
      </p:sp>
      <p:sp>
        <p:nvSpPr>
          <p:cNvPr id="19" name="타원 18"/>
          <p:cNvSpPr/>
          <p:nvPr/>
        </p:nvSpPr>
        <p:spPr>
          <a:xfrm>
            <a:off x="662920" y="2378735"/>
            <a:ext cx="1062868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6200000">
            <a:off x="10758488" y="1709737"/>
            <a:ext cx="266700" cy="260032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72285" y="4543624"/>
            <a:ext cx="1711689" cy="538175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55243" y="4813794"/>
            <a:ext cx="2920677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5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3586"/>
            <a:ext cx="4104456" cy="672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608168" y="1484784"/>
            <a:ext cx="2297536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회원 정보 수정 페이지</a:t>
            </a:r>
            <a:endParaRPr lang="en-US" altLang="ko-KR" sz="2400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831507" y="2204864"/>
            <a:ext cx="2416621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이등변 삼각형 9"/>
          <p:cNvSpPr/>
          <p:nvPr/>
        </p:nvSpPr>
        <p:spPr>
          <a:xfrm rot="16200000">
            <a:off x="-800101" y="1571621"/>
            <a:ext cx="361951" cy="2876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갈매기형 수장 12"/>
          <p:cNvSpPr/>
          <p:nvPr/>
        </p:nvSpPr>
        <p:spPr>
          <a:xfrm>
            <a:off x="525250" y="2581275"/>
            <a:ext cx="559226" cy="819150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295800" y="2944098"/>
            <a:ext cx="2952328" cy="0"/>
          </a:xfrm>
          <a:prstGeom prst="straightConnector1">
            <a:avLst/>
          </a:prstGeom>
          <a:ln w="15875">
            <a:solidFill>
              <a:srgbClr val="00B0F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08168" y="2700128"/>
            <a:ext cx="2520280" cy="206210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Js</a:t>
            </a:r>
            <a:r>
              <a:rPr lang="ko-KR" altLang="en-US" sz="2400" dirty="0" smtClean="0"/>
              <a:t>를 이용하여</a:t>
            </a:r>
            <a:endParaRPr lang="en-US" altLang="ko-KR" sz="2400" dirty="0" smtClean="0"/>
          </a:p>
          <a:p>
            <a:r>
              <a:rPr lang="en-US" altLang="ko-KR" sz="2400" dirty="0" smtClean="0"/>
              <a:t>If </a:t>
            </a:r>
            <a:r>
              <a:rPr lang="ko-KR" altLang="en-US" sz="2400" dirty="0" smtClean="0"/>
              <a:t>문과 </a:t>
            </a:r>
            <a:r>
              <a:rPr lang="en-US" altLang="ko-KR" sz="2400" dirty="0" smtClean="0"/>
              <a:t>else if</a:t>
            </a:r>
            <a:r>
              <a:rPr lang="ko-KR" altLang="en-US" sz="2400" dirty="0" smtClean="0"/>
              <a:t>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통해 조건을 설정</a:t>
            </a:r>
            <a:endParaRPr lang="en-US" altLang="ko-KR" sz="2400" dirty="0" smtClean="0"/>
          </a:p>
          <a:p>
            <a:r>
              <a:rPr lang="ko-KR" altLang="en-US" sz="2400" dirty="0" smtClean="0"/>
              <a:t>비밀번호 재 확인</a:t>
            </a:r>
            <a:endParaRPr lang="en-US" altLang="ko-KR" sz="2400" dirty="0" smtClean="0"/>
          </a:p>
          <a:p>
            <a:r>
              <a:rPr lang="ko-KR" altLang="en-US" sz="1600" dirty="0">
                <a:solidFill>
                  <a:srgbClr val="00B050"/>
                </a:solidFill>
              </a:rPr>
              <a:t>양호</a:t>
            </a:r>
            <a:r>
              <a:rPr lang="en-US" altLang="ko-KR" sz="1600" dirty="0">
                <a:solidFill>
                  <a:srgbClr val="00B050"/>
                </a:solidFill>
              </a:rPr>
              <a:t>: </a:t>
            </a:r>
            <a:r>
              <a:rPr lang="ko-KR" altLang="en-US" sz="1600" dirty="0">
                <a:solidFill>
                  <a:srgbClr val="00B050"/>
                </a:solidFill>
              </a:rPr>
              <a:t>초록문구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경고</a:t>
            </a:r>
            <a:r>
              <a:rPr lang="en-US" altLang="ko-KR" sz="1600" dirty="0">
                <a:solidFill>
                  <a:srgbClr val="FF0000"/>
                </a:solidFill>
              </a:rPr>
              <a:t>: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빨강문구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06201" y="2636912"/>
            <a:ext cx="2016224" cy="466167"/>
          </a:xfrm>
          <a:prstGeom prst="ellipse">
            <a:avLst/>
          </a:prstGeom>
          <a:solidFill>
            <a:schemeClr val="accent3">
              <a:lumMod val="60000"/>
              <a:lumOff val="40000"/>
              <a:alpha val="27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03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71664" y="4149080"/>
            <a:ext cx="5112568" cy="77739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8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감사합니다</a:t>
            </a:r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.</a:t>
            </a:r>
            <a:endParaRPr lang="ko-KR" altLang="en-US" sz="4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5" name="Picture 2" descr="C:\Users\mrhi04-16\Desktop\Car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08" y="1340768"/>
            <a:ext cx="4383480" cy="177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701" y="-27384"/>
            <a:ext cx="4136953" cy="685678"/>
          </a:xfrm>
        </p:spPr>
        <p:txBody>
          <a:bodyPr>
            <a:normAutofit fontScale="90000"/>
          </a:bodyPr>
          <a:lstStyle/>
          <a:p>
            <a:r>
              <a:rPr lang="en-US" altLang="ko-KR" sz="4400" dirty="0" smtClean="0">
                <a:solidFill>
                  <a:srgbClr val="00B0F0"/>
                </a:solidFill>
              </a:rPr>
              <a:t>1.</a:t>
            </a:r>
            <a:r>
              <a:rPr lang="ko-KR" altLang="en-US" sz="4400" dirty="0" smtClean="0">
                <a:solidFill>
                  <a:srgbClr val="00B0F0"/>
                </a:solidFill>
              </a:rPr>
              <a:t>개발 일정</a:t>
            </a:r>
            <a:endParaRPr lang="ko-KR" altLang="en-US" sz="4400" dirty="0">
              <a:solidFill>
                <a:srgbClr val="00B0F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74308" y="217012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35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170761" y="215940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35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961211" y="2168933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35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55756"/>
              </p:ext>
            </p:extLst>
          </p:nvPr>
        </p:nvGraphicFramePr>
        <p:xfrm>
          <a:off x="191335" y="764705"/>
          <a:ext cx="11593287" cy="5946250"/>
        </p:xfrm>
        <a:graphic>
          <a:graphicData uri="http://schemas.openxmlformats.org/drawingml/2006/table">
            <a:tbl>
              <a:tblPr/>
              <a:tblGrid>
                <a:gridCol w="1635169">
                  <a:extLst>
                    <a:ext uri="{9D8B030D-6E8A-4147-A177-3AD203B41FA5}">
                      <a16:colId xmlns:a16="http://schemas.microsoft.com/office/drawing/2014/main" val="409426471"/>
                    </a:ext>
                  </a:extLst>
                </a:gridCol>
                <a:gridCol w="1635169">
                  <a:extLst>
                    <a:ext uri="{9D8B030D-6E8A-4147-A177-3AD203B41FA5}">
                      <a16:colId xmlns:a16="http://schemas.microsoft.com/office/drawing/2014/main" val="2012942981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988945689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1756347594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3424663130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349450304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189153213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562918648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595209793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23085828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920047607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60388865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478383463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924544128"/>
                    </a:ext>
                  </a:extLst>
                </a:gridCol>
                <a:gridCol w="457674">
                  <a:extLst>
                    <a:ext uri="{9D8B030D-6E8A-4147-A177-3AD203B41FA5}">
                      <a16:colId xmlns:a16="http://schemas.microsoft.com/office/drawing/2014/main" val="259572670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417120630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1883081929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3580052219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358672930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4103795981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785404989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1385814270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557613264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349361962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2298558206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569539871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3456767165"/>
                    </a:ext>
                  </a:extLst>
                </a:gridCol>
                <a:gridCol w="314611">
                  <a:extLst>
                    <a:ext uri="{9D8B030D-6E8A-4147-A177-3AD203B41FA5}">
                      <a16:colId xmlns:a16="http://schemas.microsoft.com/office/drawing/2014/main" val="598418025"/>
                    </a:ext>
                  </a:extLst>
                </a:gridCol>
              </a:tblGrid>
              <a:tr h="23899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분류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9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59438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213179"/>
                  </a:ext>
                </a:extLst>
              </a:tr>
              <a:tr h="168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17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18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24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25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29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7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386312"/>
                  </a:ext>
                </a:extLst>
              </a:tr>
              <a:tr h="23899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기획</a:t>
                      </a:r>
                      <a:endParaRPr lang="ko-KR" altLang="en-US" sz="10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사이트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컨셉 </a:t>
                      </a:r>
                      <a:r>
                        <a:rPr lang="ko-KR" altLang="en-US" sz="800" kern="0" spc="0" baseline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및기획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96992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일정설계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071859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사이트맵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442320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baseline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UI/DB</a:t>
                      </a:r>
                      <a:r>
                        <a:rPr lang="ko-KR" altLang="en-US" sz="8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설계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735598"/>
                  </a:ext>
                </a:extLst>
              </a:tr>
              <a:tr h="238990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사용자</a:t>
                      </a:r>
                      <a:endParaRPr lang="ko-KR" altLang="en-US" sz="10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메뉴 구성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97130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메인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686389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로그인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/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회원가입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96434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구매내역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31869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차량 정보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96525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리스트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124217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차량 대여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003100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932116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메뉴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727573"/>
                  </a:ext>
                </a:extLst>
              </a:tr>
              <a:tr h="23899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 로그인 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928496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등록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057872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조회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514094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</a:t>
                      </a:r>
                      <a:endParaRPr lang="ko-KR" altLang="en-US" sz="800" kern="0" spc="0" baseline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523824"/>
                  </a:ext>
                </a:extLst>
              </a:tr>
              <a:tr h="23899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개발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 관리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850843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서버 </a:t>
                      </a:r>
                      <a:r>
                        <a:rPr lang="ko-KR" altLang="en-US" sz="800" kern="0" spc="0" baseline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테스팅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585591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 모드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71028"/>
                  </a:ext>
                </a:extLst>
              </a:tr>
              <a:tr h="23899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</a:t>
                      </a:r>
                      <a:endParaRPr lang="ko-KR" altLang="en-US" sz="10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</a:rPr>
                        <a:t>,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디버깅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935292"/>
                  </a:ext>
                </a:extLst>
              </a:tr>
              <a:tr h="238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 baseline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문서 작성</a:t>
                      </a:r>
                      <a:endParaRPr lang="ko-KR" altLang="en-US" sz="800" kern="0" spc="0" baseline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892" marR="38892" marT="10753" marB="107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64434"/>
                  </a:ext>
                </a:extLst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-3686106" y="1752600"/>
            <a:ext cx="2662425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2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57840" y="1844824"/>
            <a:ext cx="3325354" cy="4260155"/>
          </a:xfrm>
          <a:prstGeom prst="rect">
            <a:avLst/>
          </a:prstGeom>
          <a:gradFill flip="none" rotWithShape="1">
            <a:gsLst>
              <a:gs pos="0">
                <a:srgbClr val="333F50">
                  <a:shade val="30000"/>
                  <a:satMod val="115000"/>
                  <a:alpha val="52000"/>
                </a:srgbClr>
              </a:gs>
              <a:gs pos="50000">
                <a:srgbClr val="333F50">
                  <a:shade val="67500"/>
                  <a:satMod val="115000"/>
                </a:srgbClr>
              </a:gs>
              <a:gs pos="100000">
                <a:srgbClr val="333F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FE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88628" y="1847249"/>
            <a:ext cx="3325354" cy="4260155"/>
          </a:xfrm>
          <a:prstGeom prst="rect">
            <a:avLst/>
          </a:prstGeom>
          <a:gradFill flip="none" rotWithShape="1">
            <a:gsLst>
              <a:gs pos="0">
                <a:srgbClr val="333F50">
                  <a:shade val="30000"/>
                  <a:satMod val="115000"/>
                  <a:alpha val="52000"/>
                </a:srgbClr>
              </a:gs>
              <a:gs pos="50000">
                <a:srgbClr val="333F50">
                  <a:shade val="67500"/>
                  <a:satMod val="115000"/>
                </a:srgbClr>
              </a:gs>
              <a:gs pos="100000">
                <a:srgbClr val="333F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FE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336" y="177488"/>
            <a:ext cx="1872208" cy="2891472"/>
          </a:xfrm>
        </p:spPr>
        <p:txBody>
          <a:bodyPr>
            <a:norm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2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09122" y="1844824"/>
            <a:ext cx="3325354" cy="4260155"/>
          </a:xfrm>
          <a:prstGeom prst="rect">
            <a:avLst/>
          </a:prstGeom>
          <a:gradFill flip="none" rotWithShape="1">
            <a:gsLst>
              <a:gs pos="0">
                <a:srgbClr val="333F50">
                  <a:shade val="30000"/>
                  <a:satMod val="115000"/>
                  <a:alpha val="52000"/>
                </a:srgbClr>
              </a:gs>
              <a:gs pos="50000">
                <a:srgbClr val="333F50">
                  <a:shade val="67500"/>
                  <a:satMod val="115000"/>
                </a:srgbClr>
              </a:gs>
              <a:gs pos="100000">
                <a:srgbClr val="333F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FE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32742" y="1556791"/>
            <a:ext cx="2759202" cy="4175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간결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심플</a:t>
            </a:r>
            <a:r>
              <a:rPr lang="ko-KR" altLang="en-US" sz="2000" dirty="0" smtClean="0">
                <a:solidFill>
                  <a:schemeClr val="tx1"/>
                </a:solidFill>
              </a:rPr>
              <a:t> 하게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65502" y="3114619"/>
            <a:ext cx="2474114" cy="60241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목적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65502" y="3905136"/>
            <a:ext cx="2016224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요구 사항</a:t>
            </a:r>
          </a:p>
        </p:txBody>
      </p:sp>
      <p:pic>
        <p:nvPicPr>
          <p:cNvPr id="2050" name="Picture 2" descr="C:\Users\mrhi04-16\Desktop\image\calend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15" y="1772816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07968" y="1546252"/>
            <a:ext cx="2759202" cy="4175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</a:rPr>
              <a:t>어느곳이던</a:t>
            </a:r>
            <a:r>
              <a:rPr lang="ko-KR" altLang="en-US" sz="2000" dirty="0" smtClean="0">
                <a:solidFill>
                  <a:schemeClr val="tx1"/>
                </a:solidFill>
              </a:rPr>
              <a:t> 항상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83194" y="1541022"/>
            <a:ext cx="2759202" cy="41752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친숙하고 기억되는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mrhi04-16\Desktop\image\car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9" y="1664804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rhi04-16\Desktop\image\whe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66" y="1735155"/>
            <a:ext cx="541717" cy="54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15" grpId="0" animBg="1"/>
      <p:bldP spid="7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336" y="521622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2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13501" y="3076981"/>
            <a:ext cx="162018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목적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13501" y="3848060"/>
            <a:ext cx="2417006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요구 사항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30507" y="40466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37928" y="764704"/>
            <a:ext cx="1542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헤더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37930" y="2420888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메인 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5800" y="1196752"/>
            <a:ext cx="6798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메인 메뉴는 마우스를 올리게 되면 </a:t>
            </a:r>
            <a:r>
              <a:rPr lang="en-US" altLang="ko-KR" dirty="0"/>
              <a:t>hover </a:t>
            </a:r>
            <a:r>
              <a:rPr lang="ko-KR" altLang="en-US" dirty="0"/>
              <a:t>모션이 있음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우측 상단 아이콘 같은 경우 </a:t>
            </a:r>
            <a:r>
              <a:rPr lang="en-US" altLang="ko-KR" dirty="0"/>
              <a:t>title </a:t>
            </a:r>
            <a:r>
              <a:rPr lang="ko-KR" altLang="en-US" dirty="0"/>
              <a:t>을 추가하여 어떤 역할인지 구분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좌측 상단 로고를 클릭하면 </a:t>
            </a:r>
            <a:r>
              <a:rPr lang="ko-KR" altLang="en-US" dirty="0" err="1"/>
              <a:t>메인으로</a:t>
            </a:r>
            <a:r>
              <a:rPr lang="ko-KR" altLang="en-US" dirty="0"/>
              <a:t> 돌아옴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관리자만 들어갈 수 있는 </a:t>
            </a:r>
            <a:r>
              <a:rPr lang="ko-KR" altLang="en-US" dirty="0" err="1"/>
              <a:t>히든</a:t>
            </a:r>
            <a:r>
              <a:rPr lang="ko-KR" altLang="en-US" dirty="0"/>
              <a:t> 메뉴가 숨겨져 있음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314016" y="2780928"/>
            <a:ext cx="4536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클라이언트가 볼 때 예약 시스템에 대한 정보가 한눈에 들어와야 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슬라이더로 렌터카 사이트를 인지하게 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예약 뒤 차량을 선택하도록 유도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337930" y="4005064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회원가입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37929" y="4365104"/>
            <a:ext cx="475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모든 사항은 빈칸이 없이 입력해야 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패스워드 입력하는 즉시 일치 여부 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337930" y="5373216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00B0F0"/>
                </a:solidFill>
              </a:rPr>
              <a:t>마이페이지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866" y="5755322"/>
            <a:ext cx="3943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회원정보 수정 시 비밀번호 재확인</a:t>
            </a:r>
            <a:endParaRPr lang="en-US" altLang="ko-KR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5215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3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530507" y="40466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336" y="521622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2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8519" y="3068960"/>
            <a:ext cx="162018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목적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27868" y="3842435"/>
            <a:ext cx="2427042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요구 사항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37930" y="476672"/>
            <a:ext cx="2910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00B0F0"/>
                </a:solidFill>
              </a:rPr>
              <a:t>차량구매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37930" y="1988840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로그인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37931" y="836712"/>
            <a:ext cx="5934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선택 날짜 위치 시간대 설정 가능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클라이언트의 주소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어떤 보험을 선택하였는가 표시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카드 결제 만 가능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314016" y="2348880"/>
            <a:ext cx="453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회원과 관리자 모두 같은 </a:t>
            </a:r>
            <a:r>
              <a:rPr lang="en-US" altLang="ko-KR" dirty="0"/>
              <a:t>DB</a:t>
            </a:r>
            <a:r>
              <a:rPr lang="ko-KR" altLang="en-US" dirty="0"/>
              <a:t>에 저장됨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아이디 찾기 기능과 비밀번호 찾기 기능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337930" y="2996952"/>
            <a:ext cx="2406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관리자 로그인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12864" y="3308791"/>
            <a:ext cx="5212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메인 메뉴에 관리자만 들어갈 수 있는 메뉴 추가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상품 등록 가능하고 수정 가능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회원 등록 부분에서 수정과 회원 삭제 가능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공지사항 수정 등록 삭제 추가 가능함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337930" y="4479503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공지사항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12864" y="4859868"/>
            <a:ext cx="55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관리자 </a:t>
            </a:r>
            <a:r>
              <a:rPr lang="ko-KR" altLang="en-US" dirty="0" err="1"/>
              <a:t>로그인으로</a:t>
            </a:r>
            <a:r>
              <a:rPr lang="ko-KR" altLang="en-US" dirty="0"/>
              <a:t> 하여 관리자만 새 글 등록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37931" y="5199583"/>
            <a:ext cx="181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차량 등록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12864" y="5589240"/>
            <a:ext cx="6031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차량 등록에 필요한 기능으로써</a:t>
            </a:r>
            <a:br>
              <a:rPr lang="ko-KR" altLang="en-US" dirty="0"/>
            </a:br>
            <a:r>
              <a:rPr lang="ko-KR" altLang="en-US" dirty="0"/>
              <a:t>숫자가 아닌 글자가 들어가게 되면 안 써지도록 함</a:t>
            </a:r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기존에 썼던 설명들이 중복되지 않게 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41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3" grpId="0"/>
      <p:bldP spid="3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95600" y="404664"/>
            <a:ext cx="9145016" cy="612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548680"/>
            <a:ext cx="1523138" cy="2547338"/>
          </a:xfrm>
        </p:spPr>
        <p:txBody>
          <a:bodyPr>
            <a:noAutofit/>
          </a:bodyPr>
          <a:lstStyle/>
          <a:p>
            <a:r>
              <a:rPr lang="en-US" altLang="ko-KR" sz="17000" dirty="0">
                <a:solidFill>
                  <a:srgbClr val="00B0F0"/>
                </a:solidFill>
              </a:rPr>
              <a:t>3</a:t>
            </a:r>
            <a:endParaRPr lang="ko-KR" altLang="en-US" sz="17000" b="1" dirty="0">
              <a:solidFill>
                <a:srgbClr val="00B0F0"/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27868" y="3338379"/>
            <a:ext cx="2880320" cy="3786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개발 환경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17298" y="611989"/>
            <a:ext cx="72008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O/S : Window 10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DBMS : Oracle Database 11g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Tools : IDE(Eclipse, STS), SQL Developer, VS Code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WAS : Apache-Tomcat v 9.0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ETC Tools : MS Word, Excel, PowerPoint, </a:t>
            </a:r>
            <a:r>
              <a:rPr lang="ko-KR" altLang="en-US" sz="1700" b="1" dirty="0"/>
              <a:t>한글</a:t>
            </a:r>
            <a:endParaRPr lang="en-US" altLang="ko-KR" sz="1700" b="1" dirty="0"/>
          </a:p>
          <a:p>
            <a:pPr fontAlgn="base"/>
            <a:endParaRPr lang="ko-KR" altLang="en-US" dirty="0"/>
          </a:p>
          <a:p>
            <a:pPr fontAlgn="base"/>
            <a:r>
              <a:rPr lang="en-US" altLang="ko-KR" dirty="0"/>
              <a:t>DB Model : Spring MVC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UML : Eclipse Diagrams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Language : HTML5 , CSS3, JavaScript, Java, JSP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Framework : </a:t>
            </a:r>
            <a:r>
              <a:rPr lang="en-US" altLang="ko-KR" dirty="0" err="1"/>
              <a:t>jQuery</a:t>
            </a:r>
            <a:r>
              <a:rPr lang="en-US" altLang="ko-KR" dirty="0"/>
              <a:t>, Spring, </a:t>
            </a:r>
            <a:r>
              <a:rPr lang="en-US" altLang="ko-KR" dirty="0" err="1"/>
              <a:t>MyBatis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View Tool : Chrome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API : Google Map API, </a:t>
            </a:r>
            <a:r>
              <a:rPr lang="en-US" altLang="ko-KR" dirty="0" err="1"/>
              <a:t>Daum</a:t>
            </a:r>
            <a:r>
              <a:rPr lang="en-US" altLang="ko-KR" dirty="0"/>
              <a:t> Address 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0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1220</TotalTime>
  <Words>1032</Words>
  <Application>Microsoft Office PowerPoint</Application>
  <PresentationFormat>와이드스크린</PresentationFormat>
  <Paragraphs>397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HY견고딕</vt:lpstr>
      <vt:lpstr>HY그래픽</vt:lpstr>
      <vt:lpstr>굴림</vt:lpstr>
      <vt:lpstr>돋움</vt:lpstr>
      <vt:lpstr>함초롬바탕</vt:lpstr>
      <vt:lpstr>Arial</vt:lpstr>
      <vt:lpstr>Arial Black</vt:lpstr>
      <vt:lpstr>필수</vt:lpstr>
      <vt:lpstr>PowerPoint 프레젠테이션</vt:lpstr>
      <vt:lpstr>PowerPoint 프레젠테이션</vt:lpstr>
      <vt:lpstr>PowerPoint 프레젠테이션</vt:lpstr>
      <vt:lpstr>PowerPoint 프레젠테이션</vt:lpstr>
      <vt:lpstr>1.개발 일정</vt:lpstr>
      <vt:lpstr>2</vt:lpstr>
      <vt:lpstr>2</vt:lpstr>
      <vt:lpstr>2</vt:lpstr>
      <vt:lpstr>3</vt:lpstr>
      <vt:lpstr>4</vt:lpstr>
      <vt:lpstr>4</vt:lpstr>
      <vt:lpstr>4</vt:lpstr>
      <vt:lpstr>4</vt:lpstr>
      <vt:lpstr>5</vt:lpstr>
      <vt:lpstr>5</vt:lpstr>
      <vt:lpstr>5</vt:lpstr>
      <vt:lpstr>5</vt:lpstr>
      <vt:lpstr>5</vt:lpstr>
      <vt:lpstr>Ui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mrhi04-16</dc:creator>
  <cp:lastModifiedBy>jaewon Lee</cp:lastModifiedBy>
  <cp:revision>296</cp:revision>
  <dcterms:created xsi:type="dcterms:W3CDTF">2022-10-04T01:26:14Z</dcterms:created>
  <dcterms:modified xsi:type="dcterms:W3CDTF">2023-04-06T06:12:22Z</dcterms:modified>
</cp:coreProperties>
</file>